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44"/>
  </p:notesMasterIdLst>
  <p:sldIdLst>
    <p:sldId id="4971" r:id="rId3"/>
    <p:sldId id="4975" r:id="rId4"/>
    <p:sldId id="261" r:id="rId5"/>
    <p:sldId id="4973" r:id="rId6"/>
    <p:sldId id="4974" r:id="rId7"/>
    <p:sldId id="4977" r:id="rId8"/>
    <p:sldId id="4978" r:id="rId9"/>
    <p:sldId id="4972" r:id="rId10"/>
    <p:sldId id="5026" r:id="rId11"/>
    <p:sldId id="5025" r:id="rId12"/>
    <p:sldId id="5024" r:id="rId13"/>
    <p:sldId id="5007" r:id="rId14"/>
    <p:sldId id="4998" r:id="rId15"/>
    <p:sldId id="5003" r:id="rId16"/>
    <p:sldId id="5023" r:id="rId17"/>
    <p:sldId id="5004" r:id="rId18"/>
    <p:sldId id="5002" r:id="rId19"/>
    <p:sldId id="4979" r:id="rId20"/>
    <p:sldId id="4990" r:id="rId21"/>
    <p:sldId id="5006" r:id="rId22"/>
    <p:sldId id="256" r:id="rId23"/>
    <p:sldId id="257" r:id="rId24"/>
    <p:sldId id="259" r:id="rId25"/>
    <p:sldId id="4981" r:id="rId26"/>
    <p:sldId id="4982" r:id="rId27"/>
    <p:sldId id="5008" r:id="rId28"/>
    <p:sldId id="5009" r:id="rId29"/>
    <p:sldId id="5010" r:id="rId30"/>
    <p:sldId id="5011" r:id="rId31"/>
    <p:sldId id="5012" r:id="rId32"/>
    <p:sldId id="5013" r:id="rId33"/>
    <p:sldId id="5018" r:id="rId34"/>
    <p:sldId id="5017" r:id="rId35"/>
    <p:sldId id="5020" r:id="rId36"/>
    <p:sldId id="5027" r:id="rId37"/>
    <p:sldId id="5014" r:id="rId38"/>
    <p:sldId id="5015" r:id="rId39"/>
    <p:sldId id="5021" r:id="rId40"/>
    <p:sldId id="5022" r:id="rId41"/>
    <p:sldId id="5016" r:id="rId42"/>
    <p:sldId id="5019" r:id="rId4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Sketch" id="{C06204E7-49AF-46D5-98BD-64EA87AA5702}">
          <p14:sldIdLst>
            <p14:sldId id="4971"/>
            <p14:sldId id="4975"/>
            <p14:sldId id="261"/>
            <p14:sldId id="4973"/>
            <p14:sldId id="4974"/>
            <p14:sldId id="4977"/>
            <p14:sldId id="4978"/>
            <p14:sldId id="4972"/>
          </p14:sldIdLst>
        </p14:section>
        <p14:section name="diagrams" id="{B46DA199-8E00-42F0-8836-14C6B5A8A412}">
          <p14:sldIdLst>
            <p14:sldId id="5026"/>
            <p14:sldId id="5025"/>
            <p14:sldId id="5024"/>
          </p14:sldIdLst>
        </p14:section>
        <p14:section name="Connection" id="{8E15C91E-7ED9-43F0-BF35-9B781BBFDE35}">
          <p14:sldIdLst>
            <p14:sldId id="5007"/>
          </p14:sldIdLst>
        </p14:section>
        <p14:section name="Synchronization" id="{F7E2EA37-93DD-4C7A-AD7E-F617FC199F34}">
          <p14:sldIdLst>
            <p14:sldId id="4998"/>
            <p14:sldId id="5003"/>
            <p14:sldId id="5023"/>
            <p14:sldId id="5004"/>
          </p14:sldIdLst>
        </p14:section>
        <p14:section name="Signal Chains" id="{6B0AFAD4-22C6-4E91-98C4-626C646C879F}">
          <p14:sldIdLst>
            <p14:sldId id="5002"/>
            <p14:sldId id="4979"/>
            <p14:sldId id="4990"/>
            <p14:sldId id="5006"/>
            <p14:sldId id="256"/>
            <p14:sldId id="257"/>
            <p14:sldId id="259"/>
            <p14:sldId id="4981"/>
            <p14:sldId id="4982"/>
          </p14:sldIdLst>
        </p14:section>
        <p14:section name="dSPACE" id="{3CEFD6A3-03F1-45A1-B46A-FCF3AE0649D6}">
          <p14:sldIdLst>
            <p14:sldId id="5008"/>
            <p14:sldId id="5009"/>
            <p14:sldId id="5010"/>
            <p14:sldId id="5011"/>
            <p14:sldId id="5012"/>
            <p14:sldId id="5013"/>
          </p14:sldIdLst>
        </p14:section>
        <p14:section name="SUMO" id="{608FCB40-6392-43DE-8965-6BA2C556A667}">
          <p14:sldIdLst>
            <p14:sldId id="5018"/>
            <p14:sldId id="5017"/>
            <p14:sldId id="5020"/>
            <p14:sldId id="5027"/>
          </p14:sldIdLst>
        </p14:section>
        <p14:section name="VISSIM" id="{2625E960-8025-43D3-A1D3-A476674566DF}">
          <p14:sldIdLst>
            <p14:sldId id="5014"/>
            <p14:sldId id="5015"/>
            <p14:sldId id="5021"/>
            <p14:sldId id="5022"/>
            <p14:sldId id="5016"/>
          </p14:sldIdLst>
        </p14:section>
        <p14:section name="archive" id="{FF3E0F01-58D8-406E-91A5-51327B883EB6}">
          <p14:sldIdLst>
            <p14:sldId id="50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D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9639780-992F-491B-8FA0-5FF99C4DF2C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2970FDB-7159-4CAA-B71B-4484A7236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1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4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543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47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8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70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07" y="175823"/>
            <a:ext cx="11375435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066400"/>
            <a:ext cx="11372771" cy="404777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41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4" y="411480"/>
            <a:ext cx="11504904" cy="4847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4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3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E599B-3106-4E93-9C06-32600DD1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E581-5EA1-434E-AAB0-9464C137584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6D19E-9028-40FE-8DA1-140EB443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DA1A-3985-4AFF-9B2A-EA0A18CA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C614-B169-4E31-9334-621CEAD5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1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3427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4023920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92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84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8611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945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979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851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2073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716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80687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831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63706"/>
            <a:ext cx="10332720" cy="424732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5D4BA30-65DA-4792-AE46-41D235ACB171}"/>
              </a:ext>
            </a:extLst>
          </p:cNvPr>
          <p:cNvSpPr/>
          <p:nvPr/>
        </p:nvSpPr>
        <p:spPr>
          <a:xfrm>
            <a:off x="6145461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6A916B1-39F3-469F-A456-0F151EAE861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59857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3E3BAB-655C-4B87-B9A0-36034C23403D}"/>
              </a:ext>
            </a:extLst>
          </p:cNvPr>
          <p:cNvSpPr/>
          <p:nvPr/>
        </p:nvSpPr>
        <p:spPr>
          <a:xfrm>
            <a:off x="6151828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690050B-0EA7-4830-B368-6090565BBD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0972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A4DF6E-B57D-4F10-96E2-2CAB4056AE35}"/>
              </a:ext>
            </a:extLst>
          </p:cNvPr>
          <p:cNvSpPr/>
          <p:nvPr/>
        </p:nvSpPr>
        <p:spPr>
          <a:xfrm>
            <a:off x="274320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0F4521-DCC2-41E0-A0FE-276BC8536B2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8716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0D82F2-9358-4645-90C0-8D8AECC18CAF}"/>
              </a:ext>
            </a:extLst>
          </p:cNvPr>
          <p:cNvSpPr/>
          <p:nvPr/>
        </p:nvSpPr>
        <p:spPr>
          <a:xfrm>
            <a:off x="280687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0623C421-8A0D-4CEE-9437-B80B7DB2333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89831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A73155-5EA0-4D8D-A23A-387EA3D30C6C}"/>
              </a:ext>
            </a:extLst>
          </p:cNvPr>
          <p:cNvSpPr/>
          <p:nvPr/>
        </p:nvSpPr>
        <p:spPr>
          <a:xfrm>
            <a:off x="6159857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8194ECD-2588-48C5-849D-D3C9A770C92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74253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472846-1A59-4A9A-AA77-D41C2550B91B}"/>
              </a:ext>
            </a:extLst>
          </p:cNvPr>
          <p:cNvSpPr/>
          <p:nvPr/>
        </p:nvSpPr>
        <p:spPr>
          <a:xfrm>
            <a:off x="6166224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412D0875-93D6-4300-8CFF-4FAC0F85E56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75368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529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7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98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23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2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2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565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71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87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13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8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49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9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93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8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gif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26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34.png"/><Relationship Id="rId17" Type="http://schemas.openxmlformats.org/officeDocument/2006/relationships/image" Target="../media/image21.jpe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5" Type="http://schemas.openxmlformats.org/officeDocument/2006/relationships/image" Target="../media/image320.png"/><Relationship Id="rId19" Type="http://schemas.openxmlformats.org/officeDocument/2006/relationships/image" Target="../media/image32.png"/><Relationship Id="rId4" Type="http://schemas.openxmlformats.org/officeDocument/2006/relationships/image" Target="../media/image28.png"/><Relationship Id="rId1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12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8.gif"/><Relationship Id="rId10" Type="http://schemas.openxmlformats.org/officeDocument/2006/relationships/image" Target="../media/image26.jpeg"/><Relationship Id="rId4" Type="http://schemas.openxmlformats.org/officeDocument/2006/relationships/image" Target="../media/image7.pn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eg"/><Relationship Id="rId5" Type="http://schemas.openxmlformats.org/officeDocument/2006/relationships/image" Target="../media/image14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00.png"/><Relationship Id="rId18" Type="http://schemas.openxmlformats.org/officeDocument/2006/relationships/image" Target="../media/image80.png"/><Relationship Id="rId3" Type="http://schemas.openxmlformats.org/officeDocument/2006/relationships/image" Target="../media/image700.png"/><Relationship Id="rId21" Type="http://schemas.openxmlformats.org/officeDocument/2006/relationships/image" Target="../media/image83.png"/><Relationship Id="rId7" Type="http://schemas.openxmlformats.org/officeDocument/2006/relationships/image" Target="../media/image73.png"/><Relationship Id="rId12" Type="http://schemas.openxmlformats.org/officeDocument/2006/relationships/image" Target="../media/image490.png"/><Relationship Id="rId17" Type="http://schemas.openxmlformats.org/officeDocument/2006/relationships/image" Target="../media/image79.png"/><Relationship Id="rId2" Type="http://schemas.openxmlformats.org/officeDocument/2006/relationships/image" Target="../media/image69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0.png"/><Relationship Id="rId11" Type="http://schemas.openxmlformats.org/officeDocument/2006/relationships/image" Target="../media/image77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4" Type="http://schemas.openxmlformats.org/officeDocument/2006/relationships/image" Target="../media/image710.png"/><Relationship Id="rId9" Type="http://schemas.openxmlformats.org/officeDocument/2006/relationships/image" Target="../media/image75.png"/><Relationship Id="rId1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9BAEA-5324-4DA5-8B74-7DB6852D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6302"/>
            <a:ext cx="11430000" cy="53553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Co-Simulation and Integration – Current Focus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407CC-9F91-44BF-8B0D-80B09EBC0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6" y="4528230"/>
            <a:ext cx="2286000" cy="1403084"/>
          </a:xfrm>
          <a:prstGeom prst="rect">
            <a:avLst/>
          </a:prstGeom>
        </p:spPr>
      </p:pic>
      <p:pic>
        <p:nvPicPr>
          <p:cNvPr id="7" name="Picture 2" descr="PTV Vissim | CIVITAS">
            <a:extLst>
              <a:ext uri="{FF2B5EF4-FFF2-40B4-BE49-F238E27FC236}">
                <a16:creationId xmlns:a16="http://schemas.microsoft.com/office/drawing/2014/main" id="{C4B324DE-DDCF-4B7F-BA55-B4364E22E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8859" y="5014347"/>
            <a:ext cx="1567574" cy="4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O — a Traffic Simulator over the Cloud with Yonohub | by Ahmed Hendawy |  YonoHub | Medium">
            <a:extLst>
              <a:ext uri="{FF2B5EF4-FFF2-40B4-BE49-F238E27FC236}">
                <a16:creationId xmlns:a16="http://schemas.microsoft.com/office/drawing/2014/main" id="{5C5EB29D-9DB7-4EEA-8CE5-FB859F66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38" y="1762388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raffic · GitHub Topics · GitHub">
            <a:extLst>
              <a:ext uri="{FF2B5EF4-FFF2-40B4-BE49-F238E27FC236}">
                <a16:creationId xmlns:a16="http://schemas.microsoft.com/office/drawing/2014/main" id="{464CECAB-C863-4C5F-B815-CCB32D161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358" y="2211840"/>
            <a:ext cx="132057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D783BA74-DB82-45DB-B8A1-3B673E0F4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357" y="1990988"/>
            <a:ext cx="2514600" cy="1563225"/>
          </a:xfrm>
          <a:prstGeom prst="rect">
            <a:avLst/>
          </a:prstGeom>
        </p:spPr>
      </p:pic>
      <p:pic>
        <p:nvPicPr>
          <p:cNvPr id="22" name="Picture 21" descr="A car parked inside a building&#10;&#10;Description automatically generated">
            <a:extLst>
              <a:ext uri="{FF2B5EF4-FFF2-40B4-BE49-F238E27FC236}">
                <a16:creationId xmlns:a16="http://schemas.microsoft.com/office/drawing/2014/main" id="{64E009BB-0BB6-45FF-9182-C06EF76C9B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167" y="3693846"/>
            <a:ext cx="2514600" cy="1237917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D182A0-F903-4B51-AAC6-43A34534A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57" y="544068"/>
            <a:ext cx="2514600" cy="1230154"/>
          </a:xfrm>
          <a:prstGeom prst="rect">
            <a:avLst/>
          </a:prstGeom>
        </p:spPr>
      </p:pic>
      <p:pic>
        <p:nvPicPr>
          <p:cNvPr id="1026" name="Picture 2" descr="Image result for Opal rt">
            <a:extLst>
              <a:ext uri="{FF2B5EF4-FFF2-40B4-BE49-F238E27FC236}">
                <a16:creationId xmlns:a16="http://schemas.microsoft.com/office/drawing/2014/main" id="{19051C3D-4A00-4BA7-B555-43DCA159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2295" y="5478947"/>
            <a:ext cx="1687390" cy="8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dspace asm lidar">
            <a:extLst>
              <a:ext uri="{FF2B5EF4-FFF2-40B4-BE49-F238E27FC236}">
                <a16:creationId xmlns:a16="http://schemas.microsoft.com/office/drawing/2014/main" id="{771E0BFC-9CEE-4AC5-BB34-61882C8C6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5119" y="3954144"/>
            <a:ext cx="2286000" cy="12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dspace logo">
            <a:extLst>
              <a:ext uri="{FF2B5EF4-FFF2-40B4-BE49-F238E27FC236}">
                <a16:creationId xmlns:a16="http://schemas.microsoft.com/office/drawing/2014/main" id="{9209ACC0-052E-4010-BD43-247C420C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0576" y="4427538"/>
            <a:ext cx="145817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C4EE9-3E4D-4F3C-BD35-FF6D71E423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021" y="5369879"/>
            <a:ext cx="2286000" cy="1296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94663-BD9D-4232-8592-7BCD77705B0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576" y="5789654"/>
            <a:ext cx="138289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AEE7D0-F5CD-4D03-BE71-D3D022F3D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119" y="912185"/>
            <a:ext cx="2286000" cy="1410080"/>
          </a:xfrm>
          <a:prstGeom prst="rect">
            <a:avLst/>
          </a:prstGeom>
        </p:spPr>
      </p:pic>
      <p:pic>
        <p:nvPicPr>
          <p:cNvPr id="16" name="Picture 2" descr="Hexagon Accelerates Simulation Portfolio and Autonomous X Strategy ...">
            <a:extLst>
              <a:ext uri="{FF2B5EF4-FFF2-40B4-BE49-F238E27FC236}">
                <a16:creationId xmlns:a16="http://schemas.microsoft.com/office/drawing/2014/main" id="{CABFF3C4-8793-4505-BCFD-DE989D93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119" y="2462372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IRES Virtual Test Drive">
            <a:extLst>
              <a:ext uri="{FF2B5EF4-FFF2-40B4-BE49-F238E27FC236}">
                <a16:creationId xmlns:a16="http://schemas.microsoft.com/office/drawing/2014/main" id="{D6E86836-3A09-4519-8629-47C3A7AC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911" y="2946312"/>
            <a:ext cx="116083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Image result for carla simulator logo">
            <a:extLst>
              <a:ext uri="{FF2B5EF4-FFF2-40B4-BE49-F238E27FC236}">
                <a16:creationId xmlns:a16="http://schemas.microsoft.com/office/drawing/2014/main" id="{2A4B6887-5CDB-4BCD-ABF7-A9C051AF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940" y="1322226"/>
            <a:ext cx="551452" cy="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Image result for ROS">
            <a:extLst>
              <a:ext uri="{FF2B5EF4-FFF2-40B4-BE49-F238E27FC236}">
                <a16:creationId xmlns:a16="http://schemas.microsoft.com/office/drawing/2014/main" id="{2F7B6B28-D445-4DD2-8A68-D13AFD2D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949484"/>
            <a:ext cx="745546" cy="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Image result for oak ridge national laboratory logo">
            <a:extLst>
              <a:ext uri="{FF2B5EF4-FFF2-40B4-BE49-F238E27FC236}">
                <a16:creationId xmlns:a16="http://schemas.microsoft.com/office/drawing/2014/main" id="{8FD23BF3-91FA-4646-9402-BDE70CFB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2526458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Image result for oak ridge national laboratory logo">
            <a:extLst>
              <a:ext uri="{FF2B5EF4-FFF2-40B4-BE49-F238E27FC236}">
                <a16:creationId xmlns:a16="http://schemas.microsoft.com/office/drawing/2014/main" id="{F78E56B9-B024-4A1E-9082-5EE92625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7307" y="4040182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Image result for ubuntu">
            <a:extLst>
              <a:ext uri="{FF2B5EF4-FFF2-40B4-BE49-F238E27FC236}">
                <a16:creationId xmlns:a16="http://schemas.microsoft.com/office/drawing/2014/main" id="{EF085AF0-67A5-4629-9292-A5F8B9A7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1423" y="6319755"/>
            <a:ext cx="871044" cy="39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91497-110A-44D4-B78B-CF28B60555D6}"/>
              </a:ext>
            </a:extLst>
          </p:cNvPr>
          <p:cNvSpPr/>
          <p:nvPr/>
        </p:nvSpPr>
        <p:spPr>
          <a:xfrm>
            <a:off x="3567975" y="199098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E287CB-4517-4E7E-AF0D-DFA73421CB44}"/>
              </a:ext>
            </a:extLst>
          </p:cNvPr>
          <p:cNvCxnSpPr>
            <a:cxnSpLocks/>
          </p:cNvCxnSpPr>
          <p:nvPr/>
        </p:nvCxnSpPr>
        <p:spPr>
          <a:xfrm rot="10800000">
            <a:off x="4855119" y="1617225"/>
            <a:ext cx="3902" cy="4401030"/>
          </a:xfrm>
          <a:prstGeom prst="bentConnector3">
            <a:avLst>
              <a:gd name="adj1" fmla="val 12769426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28AEB5-9291-46F6-AF6B-82BF5D47DC92}"/>
              </a:ext>
            </a:extLst>
          </p:cNvPr>
          <p:cNvCxnSpPr>
            <a:cxnSpLocks/>
          </p:cNvCxnSpPr>
          <p:nvPr/>
        </p:nvCxnSpPr>
        <p:spPr>
          <a:xfrm>
            <a:off x="4362329" y="4591958"/>
            <a:ext cx="4927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7DACB2-6DCF-4F94-A4AF-6702A6078E3C}"/>
              </a:ext>
            </a:extLst>
          </p:cNvPr>
          <p:cNvCxnSpPr>
            <a:cxnSpLocks/>
          </p:cNvCxnSpPr>
          <p:nvPr/>
        </p:nvCxnSpPr>
        <p:spPr>
          <a:xfrm>
            <a:off x="4362329" y="3105309"/>
            <a:ext cx="492790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AAE14C2-38D6-4F4E-83FD-F508F1D5B04D}"/>
              </a:ext>
            </a:extLst>
          </p:cNvPr>
          <p:cNvCxnSpPr>
            <a:cxnSpLocks/>
          </p:cNvCxnSpPr>
          <p:nvPr/>
        </p:nvCxnSpPr>
        <p:spPr>
          <a:xfrm flipV="1">
            <a:off x="2885646" y="2405326"/>
            <a:ext cx="6192" cy="2824446"/>
          </a:xfrm>
          <a:prstGeom prst="bentConnector3">
            <a:avLst>
              <a:gd name="adj1" fmla="val 751955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5D30CAE-ABA6-4D5E-9543-C0EB813B432D}"/>
              </a:ext>
            </a:extLst>
          </p:cNvPr>
          <p:cNvCxnSpPr>
            <a:cxnSpLocks/>
          </p:cNvCxnSpPr>
          <p:nvPr/>
        </p:nvCxnSpPr>
        <p:spPr>
          <a:xfrm flipH="1" flipV="1">
            <a:off x="7141119" y="1617225"/>
            <a:ext cx="3902" cy="4401030"/>
          </a:xfrm>
          <a:prstGeom prst="bentConnector3">
            <a:avLst>
              <a:gd name="adj1" fmla="val -1279110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C16D52-A04B-4620-9ECD-A76F879A6D03}"/>
              </a:ext>
            </a:extLst>
          </p:cNvPr>
          <p:cNvCxnSpPr>
            <a:cxnSpLocks/>
          </p:cNvCxnSpPr>
          <p:nvPr/>
        </p:nvCxnSpPr>
        <p:spPr>
          <a:xfrm flipH="1">
            <a:off x="7141119" y="4586834"/>
            <a:ext cx="510947" cy="512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6993D3-C33B-4F3E-9C7F-3A10ED9BEBF6}"/>
              </a:ext>
            </a:extLst>
          </p:cNvPr>
          <p:cNvCxnSpPr>
            <a:cxnSpLocks/>
          </p:cNvCxnSpPr>
          <p:nvPr/>
        </p:nvCxnSpPr>
        <p:spPr>
          <a:xfrm flipH="1">
            <a:off x="7141119" y="3098750"/>
            <a:ext cx="514010" cy="656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EF53604-5048-4E0C-A257-BAEDC4CE7A45}"/>
              </a:ext>
            </a:extLst>
          </p:cNvPr>
          <p:cNvCxnSpPr>
            <a:cxnSpLocks/>
            <a:stCxn id="1026" idx="1"/>
            <a:endCxn id="24" idx="1"/>
          </p:cNvCxnSpPr>
          <p:nvPr/>
        </p:nvCxnSpPr>
        <p:spPr>
          <a:xfrm rot="10800000">
            <a:off x="9282357" y="1159146"/>
            <a:ext cx="49938" cy="4750201"/>
          </a:xfrm>
          <a:prstGeom prst="bentConnector3">
            <a:avLst>
              <a:gd name="adj1" fmla="val 1339179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79842A-094A-4565-B5F5-A2CC42BC1ADC}"/>
              </a:ext>
            </a:extLst>
          </p:cNvPr>
          <p:cNvCxnSpPr>
            <a:cxnSpLocks/>
          </p:cNvCxnSpPr>
          <p:nvPr/>
        </p:nvCxnSpPr>
        <p:spPr>
          <a:xfrm>
            <a:off x="8654767" y="2772601"/>
            <a:ext cx="6275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EC72F86-C328-461D-899C-520F7D95E38D}"/>
              </a:ext>
            </a:extLst>
          </p:cNvPr>
          <p:cNvCxnSpPr>
            <a:cxnSpLocks/>
          </p:cNvCxnSpPr>
          <p:nvPr/>
        </p:nvCxnSpPr>
        <p:spPr>
          <a:xfrm>
            <a:off x="8654767" y="4312805"/>
            <a:ext cx="69040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8C1762-151C-4C55-BF25-C59B99FBC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49487" y="3835898"/>
            <a:ext cx="218488" cy="303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19FE1C-3C46-4B1E-B359-84FA943851E6}"/>
              </a:ext>
            </a:extLst>
          </p:cNvPr>
          <p:cNvCxnSpPr>
            <a:cxnSpLocks/>
          </p:cNvCxnSpPr>
          <p:nvPr/>
        </p:nvCxnSpPr>
        <p:spPr>
          <a:xfrm>
            <a:off x="4130122" y="3850149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4738489-E25C-4B0F-95AD-C6A4DDF05144}"/>
              </a:ext>
            </a:extLst>
          </p:cNvPr>
          <p:cNvSpPr/>
          <p:nvPr/>
        </p:nvSpPr>
        <p:spPr>
          <a:xfrm>
            <a:off x="7871443" y="200220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DEDE34-6130-4F22-9EAE-E414D1E8A31F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7652066" y="3850149"/>
            <a:ext cx="21937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7D44BE-FF65-46E5-9FBA-3EA9717EF951}"/>
              </a:ext>
            </a:extLst>
          </p:cNvPr>
          <p:cNvCxnSpPr>
            <a:cxnSpLocks/>
          </p:cNvCxnSpPr>
          <p:nvPr/>
        </p:nvCxnSpPr>
        <p:spPr>
          <a:xfrm>
            <a:off x="8419871" y="3850148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A5F655EC-E341-422C-AA64-5032709EF3F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488273" y="5468752"/>
            <a:ext cx="1815888" cy="881189"/>
          </a:xfrm>
          <a:prstGeom prst="rect">
            <a:avLst/>
          </a:prstGeom>
        </p:spPr>
      </p:pic>
      <p:pic>
        <p:nvPicPr>
          <p:cNvPr id="127" name="Picture 6" descr="Image result for dspace logo">
            <a:extLst>
              <a:ext uri="{FF2B5EF4-FFF2-40B4-BE49-F238E27FC236}">
                <a16:creationId xmlns:a16="http://schemas.microsoft.com/office/drawing/2014/main" id="{A2A07BD0-C7D4-453B-9AAF-68D5942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0987" y="5380773"/>
            <a:ext cx="602108" cy="1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0C16FDA-6A38-418A-A771-FEAC75100123}"/>
              </a:ext>
            </a:extLst>
          </p:cNvPr>
          <p:cNvSpPr/>
          <p:nvPr/>
        </p:nvSpPr>
        <p:spPr>
          <a:xfrm>
            <a:off x="9496424" y="6000750"/>
            <a:ext cx="309563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4FB912A-6112-4167-B846-69D16D966C6B}"/>
              </a:ext>
            </a:extLst>
          </p:cNvPr>
          <p:cNvSpPr/>
          <p:nvPr/>
        </p:nvSpPr>
        <p:spPr>
          <a:xfrm>
            <a:off x="10098882" y="6164531"/>
            <a:ext cx="386672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4" descr="Image result for oak ridge national laboratory logo">
            <a:extLst>
              <a:ext uri="{FF2B5EF4-FFF2-40B4-BE49-F238E27FC236}">
                <a16:creationId xmlns:a16="http://schemas.microsoft.com/office/drawing/2014/main" id="{3368BC0E-12AE-47B2-A85D-520165BA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481899" y="5001747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oak ridge national laboratory logo">
            <a:extLst>
              <a:ext uri="{FF2B5EF4-FFF2-40B4-BE49-F238E27FC236}">
                <a16:creationId xmlns:a16="http://schemas.microsoft.com/office/drawing/2014/main" id="{DBA59032-4365-49B4-A930-6978A553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787424" y="5020194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AC97FC-6687-435D-86F9-1ECF806F4AA2}"/>
              </a:ext>
            </a:extLst>
          </p:cNvPr>
          <p:cNvSpPr txBox="1"/>
          <p:nvPr/>
        </p:nvSpPr>
        <p:spPr>
          <a:xfrm>
            <a:off x="4407280" y="5003982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dSPACE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045098-CE97-4852-9A4C-6C509038D633}"/>
              </a:ext>
            </a:extLst>
          </p:cNvPr>
          <p:cNvSpPr txBox="1"/>
          <p:nvPr/>
        </p:nvSpPr>
        <p:spPr>
          <a:xfrm>
            <a:off x="4438001" y="2116630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CARLA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8BF7A-B8A5-40E6-A3D6-E5DCE0368C17}"/>
              </a:ext>
            </a:extLst>
          </p:cNvPr>
          <p:cNvSpPr txBox="1"/>
          <p:nvPr/>
        </p:nvSpPr>
        <p:spPr>
          <a:xfrm>
            <a:off x="5493829" y="3508009"/>
            <a:ext cx="274320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b="0" i="0" dirty="0">
                <a:solidFill>
                  <a:schemeClr val="bg1"/>
                </a:solidFill>
                <a:effectLst/>
                <a:latin typeface="Open Sans"/>
              </a:rPr>
              <a:t>(Virtual Test Drive, 2017)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605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18D10C9-4838-635E-8FFF-C6C4C7BC1046}"/>
              </a:ext>
            </a:extLst>
          </p:cNvPr>
          <p:cNvGrpSpPr/>
          <p:nvPr/>
        </p:nvGrpSpPr>
        <p:grpSpPr>
          <a:xfrm>
            <a:off x="726831" y="773719"/>
            <a:ext cx="11238523" cy="4114800"/>
            <a:chOff x="726831" y="773719"/>
            <a:chExt cx="11238523" cy="41148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09EDFD4-D14C-6B48-A4A2-3C6098388010}"/>
                </a:ext>
              </a:extLst>
            </p:cNvPr>
            <p:cNvSpPr txBox="1"/>
            <p:nvPr/>
          </p:nvSpPr>
          <p:spPr>
            <a:xfrm>
              <a:off x="726831" y="773719"/>
              <a:ext cx="11238523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latin typeface="+mn-lt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9AAB31F-50AB-735B-6EC4-74DE70C52255}"/>
                </a:ext>
              </a:extLst>
            </p:cNvPr>
            <p:cNvGrpSpPr/>
            <p:nvPr/>
          </p:nvGrpSpPr>
          <p:grpSpPr>
            <a:xfrm>
              <a:off x="840832" y="835743"/>
              <a:ext cx="11018935" cy="4017464"/>
              <a:chOff x="840832" y="835743"/>
              <a:chExt cx="11018935" cy="401746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A39549B-ED20-521D-18E2-04EE8263BA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0832" y="2208623"/>
                <a:ext cx="11018935" cy="2644584"/>
                <a:chOff x="840832" y="2536670"/>
                <a:chExt cx="11018935" cy="2644584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84A4816F-7B11-4292-331E-752AC7182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201253"/>
                  <a:ext cx="3898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7FA95FFF-2981-3E44-6437-77464E400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686631"/>
                  <a:ext cx="381733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0582669-66AD-8757-F6C0-9D067DC21BB1}"/>
                    </a:ext>
                  </a:extLst>
                </p:cNvPr>
                <p:cNvSpPr/>
                <p:nvPr/>
              </p:nvSpPr>
              <p:spPr>
                <a:xfrm>
                  <a:off x="840832" y="2586270"/>
                  <a:ext cx="1834276" cy="13755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9144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Traffic Simulator</a:t>
                  </a:r>
                </a:p>
              </p:txBody>
            </p:sp>
            <p:pic>
              <p:nvPicPr>
                <p:cNvPr id="6" name="Picture 2" descr="PTV Vissim | CIVITAS">
                  <a:extLst>
                    <a:ext uri="{FF2B5EF4-FFF2-40B4-BE49-F238E27FC236}">
                      <a16:creationId xmlns:a16="http://schemas.microsoft.com/office/drawing/2014/main" id="{BDDFBAE1-484C-6757-7DE8-730E048F4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026" t="14649" r="5924" b="12350"/>
                <a:stretch/>
              </p:blipFill>
              <p:spPr bwMode="auto">
                <a:xfrm>
                  <a:off x="906713" y="3028435"/>
                  <a:ext cx="968845" cy="230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traffic · GitHub Topics · GitHub">
                  <a:extLst>
                    <a:ext uri="{FF2B5EF4-FFF2-40B4-BE49-F238E27FC236}">
                      <a16:creationId xmlns:a16="http://schemas.microsoft.com/office/drawing/2014/main" id="{A48D040D-C23C-156D-269D-AFE78C6E8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221388" y="3533367"/>
                  <a:ext cx="1087507" cy="376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4B4A36-9720-3324-B293-F1A85707D7B8}"/>
                    </a:ext>
                  </a:extLst>
                </p:cNvPr>
                <p:cNvSpPr txBox="1"/>
                <p:nvPr/>
              </p:nvSpPr>
              <p:spPr>
                <a:xfrm>
                  <a:off x="1647576" y="3254464"/>
                  <a:ext cx="4045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Helvetica" panose="020B0604020202020204" pitchFamily="34" charset="0"/>
                    </a:rPr>
                    <a:t>or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417DD6B-0BA4-3462-D30C-A9A9755883F0}"/>
                    </a:ext>
                  </a:extLst>
                </p:cNvPr>
                <p:cNvSpPr/>
                <p:nvPr/>
              </p:nvSpPr>
              <p:spPr>
                <a:xfrm>
                  <a:off x="2041761" y="3039705"/>
                  <a:ext cx="581365" cy="22214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200" dirty="0" err="1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dll</a:t>
                  </a:r>
                  <a:endPara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" name="Cross 9">
                  <a:extLst>
                    <a:ext uri="{FF2B5EF4-FFF2-40B4-BE49-F238E27FC236}">
                      <a16:creationId xmlns:a16="http://schemas.microsoft.com/office/drawing/2014/main" id="{F67B2BA1-B505-3943-2B86-FB453C4D6335}"/>
                    </a:ext>
                  </a:extLst>
                </p:cNvPr>
                <p:cNvSpPr/>
                <p:nvPr/>
              </p:nvSpPr>
              <p:spPr>
                <a:xfrm>
                  <a:off x="1893357" y="3086051"/>
                  <a:ext cx="132338" cy="138579"/>
                </a:xfrm>
                <a:prstGeom prst="plus">
                  <a:avLst>
                    <a:gd name="adj" fmla="val 34316"/>
                  </a:avLst>
                </a:prstGeom>
                <a:solidFill>
                  <a:schemeClr val="accent2">
                    <a:lumMod val="75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DC82F94-8FE9-62A2-5E42-6B6E27472265}"/>
                    </a:ext>
                  </a:extLst>
                </p:cNvPr>
                <p:cNvGrpSpPr/>
                <p:nvPr/>
              </p:nvGrpSpPr>
              <p:grpSpPr>
                <a:xfrm>
                  <a:off x="3571218" y="4358203"/>
                  <a:ext cx="3007736" cy="358295"/>
                  <a:chOff x="6962584" y="6403438"/>
                  <a:chExt cx="4721336" cy="562427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19AA60A-A619-936F-A984-E1387F34B703}"/>
                      </a:ext>
                    </a:extLst>
                  </p:cNvPr>
                  <p:cNvSpPr/>
                  <p:nvPr/>
                </p:nvSpPr>
                <p:spPr>
                  <a:xfrm>
                    <a:off x="6962584" y="6403438"/>
                    <a:ext cx="4721336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dirty="0" err="1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config.yaml</a:t>
                    </a: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pic>
                <p:nvPicPr>
                  <p:cNvPr id="61" name="Picture 2" descr="Yaml file document icon Royalty Free Vector Image">
                    <a:extLst>
                      <a:ext uri="{FF2B5EF4-FFF2-40B4-BE49-F238E27FC236}">
                        <a16:creationId xmlns:a16="http://schemas.microsoft.com/office/drawing/2014/main" id="{80959099-505D-76FF-03D5-056156A5C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775" t="11417" r="15940" b="19075"/>
                  <a:stretch/>
                </p:blipFill>
                <p:spPr bwMode="auto">
                  <a:xfrm>
                    <a:off x="11089057" y="6449102"/>
                    <a:ext cx="428526" cy="47109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</p:pic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0DDC1449-F4A1-53C1-EC05-F090833C535E}"/>
                    </a:ext>
                  </a:extLst>
                </p:cNvPr>
                <p:cNvCxnSpPr>
                  <a:cxnSpLocks/>
                  <a:stCxn id="54" idx="2"/>
                </p:cNvCxnSpPr>
                <p:nvPr/>
              </p:nvCxnSpPr>
              <p:spPr>
                <a:xfrm flipH="1">
                  <a:off x="3983317" y="3947318"/>
                  <a:ext cx="1" cy="376444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3748F888-3CA0-20A5-AFF2-F3C6B93C8F6E}"/>
                    </a:ext>
                  </a:extLst>
                </p:cNvPr>
                <p:cNvCxnSpPr>
                  <a:cxnSpLocks/>
                  <a:stCxn id="50" idx="2"/>
                </p:cNvCxnSpPr>
                <p:nvPr/>
              </p:nvCxnSpPr>
              <p:spPr>
                <a:xfrm>
                  <a:off x="5970053" y="3930561"/>
                  <a:ext cx="0" cy="404526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0E30B21-F924-3227-5954-746ED8537102}"/>
                    </a:ext>
                  </a:extLst>
                </p:cNvPr>
                <p:cNvGrpSpPr/>
                <p:nvPr/>
              </p:nvGrpSpPr>
              <p:grpSpPr>
                <a:xfrm>
                  <a:off x="3063305" y="2588104"/>
                  <a:ext cx="1840025" cy="1359214"/>
                  <a:chOff x="6249552" y="3265715"/>
                  <a:chExt cx="2888343" cy="2133600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84D0949-8959-53B4-C21F-47B118B9F9FB}"/>
                      </a:ext>
                    </a:extLst>
                  </p:cNvPr>
                  <p:cNvSpPr/>
                  <p:nvPr/>
                </p:nvSpPr>
                <p:spPr>
                  <a:xfrm>
                    <a:off x="6249552" y="3265715"/>
                    <a:ext cx="2888343" cy="21336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FIX_Core.exe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341274A-9428-7F71-163A-FA9A1E5E1200}"/>
                      </a:ext>
                    </a:extLst>
                  </p:cNvPr>
                  <p:cNvSpPr/>
                  <p:nvPr/>
                </p:nvSpPr>
                <p:spPr>
                  <a:xfrm>
                    <a:off x="6369756" y="3994969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VISSIM Liaison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8D8E0B2-D85B-FA79-DB64-F7BAA31917F2}"/>
                      </a:ext>
                    </a:extLst>
                  </p:cNvPr>
                  <p:cNvSpPr/>
                  <p:nvPr/>
                </p:nvSpPr>
                <p:spPr>
                  <a:xfrm>
                    <a:off x="6369756" y="4698912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SUMO Liaison</a:t>
                    </a:r>
                  </a:p>
                </p:txBody>
              </p: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26C7D7F4-61BA-29BC-EBE1-C3BEA749E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25593" y="4493006"/>
                    <a:ext cx="344296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BB71C43-620B-C039-0BA9-E84F310C2FE0}"/>
                      </a:ext>
                    </a:extLst>
                  </p:cNvPr>
                  <p:cNvSpPr/>
                  <p:nvPr/>
                </p:nvSpPr>
                <p:spPr>
                  <a:xfrm>
                    <a:off x="7869889" y="3994969"/>
                    <a:ext cx="1176022" cy="126600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Message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&amp; Socket Handler</a:t>
                    </a:r>
                  </a:p>
                </p:txBody>
              </p: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B38B0564-0F2B-0624-B20D-A28E5F415023}"/>
                      </a:ext>
                    </a:extLst>
                  </p:cNvPr>
                  <p:cNvCxnSpPr>
                    <a:cxnSpLocks/>
                    <a:stCxn id="55" idx="3"/>
                    <a:endCxn id="56" idx="3"/>
                  </p:cNvCxnSpPr>
                  <p:nvPr/>
                </p:nvCxnSpPr>
                <p:spPr>
                  <a:xfrm>
                    <a:off x="7407891" y="4276183"/>
                    <a:ext cx="12700" cy="703943"/>
                  </a:xfrm>
                  <a:prstGeom prst="bentConnector3">
                    <a:avLst>
                      <a:gd name="adj1" fmla="val 979748"/>
                    </a:avLst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E436955-3E05-2B2D-7BB7-76AFF5ECAB84}"/>
                    </a:ext>
                  </a:extLst>
                </p:cNvPr>
                <p:cNvGrpSpPr/>
                <p:nvPr/>
              </p:nvGrpSpPr>
              <p:grpSpPr>
                <a:xfrm>
                  <a:off x="5294780" y="2617579"/>
                  <a:ext cx="1350545" cy="1312983"/>
                  <a:chOff x="9813051" y="3298052"/>
                  <a:chExt cx="2119992" cy="206102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A028339-D706-7391-4841-2EE6F56A2C4D}"/>
                      </a:ext>
                    </a:extLst>
                  </p:cNvPr>
                  <p:cNvSpPr/>
                  <p:nvPr/>
                </p:nvSpPr>
                <p:spPr>
                  <a:xfrm>
                    <a:off x="9813051" y="3298052"/>
                    <a:ext cx="2119992" cy="2061029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Application Layer 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98532A-0CC2-7D04-FC9D-0783A7A04F08}"/>
                      </a:ext>
                    </a:extLst>
                  </p:cNvPr>
                  <p:cNvSpPr/>
                  <p:nvPr/>
                </p:nvSpPr>
                <p:spPr>
                  <a:xfrm>
                    <a:off x="9915982" y="4081646"/>
                    <a:ext cx="1914130" cy="58097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699C79D-5740-3C4A-D45D-3D1154E9E945}"/>
                      </a:ext>
                    </a:extLst>
                  </p:cNvPr>
                  <p:cNvSpPr/>
                  <p:nvPr/>
                </p:nvSpPr>
                <p:spPr>
                  <a:xfrm>
                    <a:off x="9915982" y="4950482"/>
                    <a:ext cx="1914130" cy="340765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CAV Controller</a:t>
                    </a:r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9282944A-BA74-F7CC-BAEA-783371019943}"/>
                      </a:ext>
                    </a:extLst>
                  </p:cNvPr>
                  <p:cNvCxnSpPr>
                    <a:cxnSpLocks/>
                    <a:stCxn id="51" idx="2"/>
                    <a:endCxn id="52" idx="0"/>
                  </p:cNvCxnSpPr>
                  <p:nvPr/>
                </p:nvCxnSpPr>
                <p:spPr>
                  <a:xfrm>
                    <a:off x="10873047" y="4662624"/>
                    <a:ext cx="0" cy="287858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AC735D5-480B-066E-8620-05CA493422F4}"/>
                    </a:ext>
                  </a:extLst>
                </p:cNvPr>
                <p:cNvGrpSpPr/>
                <p:nvPr/>
              </p:nvGrpSpPr>
              <p:grpSpPr>
                <a:xfrm>
                  <a:off x="7035148" y="2552616"/>
                  <a:ext cx="2572859" cy="1470186"/>
                  <a:chOff x="12787176" y="3149577"/>
                  <a:chExt cx="4038695" cy="2307796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689140B-0D0D-7866-B771-860550A4B6E7}"/>
                      </a:ext>
                    </a:extLst>
                  </p:cNvPr>
                  <p:cNvSpPr/>
                  <p:nvPr/>
                </p:nvSpPr>
                <p:spPr>
                  <a:xfrm>
                    <a:off x="12787176" y="3149577"/>
                    <a:ext cx="4038695" cy="230779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Ego CAV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3395AB2-0661-50FA-2230-439D5B3AE682}"/>
                      </a:ext>
                    </a:extLst>
                  </p:cNvPr>
                  <p:cNvSpPr/>
                  <p:nvPr/>
                </p:nvSpPr>
                <p:spPr>
                  <a:xfrm>
                    <a:off x="12890190" y="3710610"/>
                    <a:ext cx="1149714" cy="164847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E25AA87-7C7D-2E0F-48DA-D0BEC54868D5}"/>
                      </a:ext>
                    </a:extLst>
                  </p:cNvPr>
                  <p:cNvSpPr/>
                  <p:nvPr/>
                </p:nvSpPr>
                <p:spPr>
                  <a:xfrm>
                    <a:off x="15393343" y="3730901"/>
                    <a:ext cx="1149714" cy="4170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Driver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B55F697-F54B-97F4-36F0-4996E33D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9904" y="3594844"/>
                    <a:ext cx="1478069" cy="3985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Speed Cmd.</a:t>
                    </a:r>
                    <a:endParaRPr lang="en-US" sz="105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97FBD03-6C68-BBDD-0597-F3EAF5E826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29703" y="4191109"/>
                    <a:ext cx="1478069" cy="652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Pedal &amp; Brake Cmd.</a:t>
                    </a:r>
                    <a:endParaRPr lang="en-US" sz="1050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C090D98-021E-41E8-A178-543D49F6F9F6}"/>
                      </a:ext>
                    </a:extLst>
                  </p:cNvPr>
                  <p:cNvSpPr/>
                  <p:nvPr/>
                </p:nvSpPr>
                <p:spPr>
                  <a:xfrm>
                    <a:off x="14428334" y="4762225"/>
                    <a:ext cx="2292127" cy="5876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Vehicle Dynamics Model</a:t>
                    </a:r>
                  </a:p>
                </p:txBody>
              </p: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CC0F4121-2F67-AABB-3906-618027F56FA4}"/>
                      </a:ext>
                    </a:extLst>
                  </p:cNvPr>
                  <p:cNvCxnSpPr>
                    <a:cxnSpLocks/>
                    <a:endCxn id="43" idx="1"/>
                  </p:cNvCxnSpPr>
                  <p:nvPr/>
                </p:nvCxnSpPr>
                <p:spPr>
                  <a:xfrm>
                    <a:off x="14039904" y="3933397"/>
                    <a:ext cx="1353439" cy="6007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E83263B-D347-F9A6-2882-62BD75CB9C64}"/>
                      </a:ext>
                    </a:extLst>
                  </p:cNvPr>
                  <p:cNvCxnSpPr>
                    <a:cxnSpLocks/>
                    <a:stCxn id="43" idx="2"/>
                  </p:cNvCxnSpPr>
                  <p:nvPr/>
                </p:nvCxnSpPr>
                <p:spPr>
                  <a:xfrm>
                    <a:off x="15968200" y="4147907"/>
                    <a:ext cx="0" cy="614318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B37BA6B9-3FC2-9AAB-96A7-B876552F9E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039904" y="5067300"/>
                    <a:ext cx="388430" cy="0"/>
                  </a:xfrm>
                  <a:prstGeom prst="straightConnector1">
                    <a:avLst/>
                  </a:prstGeom>
                  <a:ln w="19050">
                    <a:solidFill>
                      <a:schemeClr val="accent6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6AED140-E554-98E9-CBF6-AE5F1735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4997" y="3405260"/>
                  <a:ext cx="5153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2689E46-A642-3166-FAC2-A1761B1BD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58" y="3216126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72988A9-E503-93D4-40FB-A1C411A9E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0754" y="3402457"/>
                  <a:ext cx="5235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6935743-E168-995E-8FE4-E88C4E155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0315" y="3201253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C3636E71-A81A-CE5C-1005-1B372A7BAB08}"/>
                    </a:ext>
                  </a:extLst>
                </p:cNvPr>
                <p:cNvCxnSpPr>
                  <a:cxnSpLocks/>
                  <a:stCxn id="60" idx="1"/>
                  <a:endCxn id="5" idx="2"/>
                </p:cNvCxnSpPr>
                <p:nvPr/>
              </p:nvCxnSpPr>
              <p:spPr>
                <a:xfrm rot="10800000">
                  <a:off x="1757970" y="3961870"/>
                  <a:ext cx="1813247" cy="575482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74200555-421D-D95E-8727-3FBA7D45C274}"/>
                    </a:ext>
                  </a:extLst>
                </p:cNvPr>
                <p:cNvCxnSpPr>
                  <a:cxnSpLocks/>
                  <a:stCxn id="60" idx="3"/>
                  <a:endCxn id="41" idx="2"/>
                </p:cNvCxnSpPr>
                <p:nvPr/>
              </p:nvCxnSpPr>
              <p:spPr>
                <a:xfrm flipV="1">
                  <a:off x="6578954" y="4022802"/>
                  <a:ext cx="1742624" cy="514549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6589008-9613-A3B5-8CA7-8BC23DE16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6209" y="3568293"/>
                  <a:ext cx="219334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" descr="MATLAB and Simulink gain new tools - EDN">
                  <a:extLst>
                    <a:ext uri="{FF2B5EF4-FFF2-40B4-BE49-F238E27FC236}">
                      <a16:creationId xmlns:a16="http://schemas.microsoft.com/office/drawing/2014/main" id="{3B8F7DEE-A6F3-E0CC-BD5F-756C80DF9D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48032" y="2575324"/>
                  <a:ext cx="732428" cy="331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A car parked inside a building&#10;&#10;Description automatically generated">
                  <a:extLst>
                    <a:ext uri="{FF2B5EF4-FFF2-40B4-BE49-F238E27FC236}">
                      <a16:creationId xmlns:a16="http://schemas.microsoft.com/office/drawing/2014/main" id="{ACC27AE9-A351-CB35-0ACB-1CE98020F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484" y="2538922"/>
                  <a:ext cx="2160283" cy="1440189"/>
                </a:xfrm>
                <a:prstGeom prst="rect">
                  <a:avLst/>
                </a:prstGeom>
              </p:spPr>
            </p:pic>
            <p:sp>
              <p:nvSpPr>
                <p:cNvPr id="26" name="Arrow: Left-Right 25">
                  <a:extLst>
                    <a:ext uri="{FF2B5EF4-FFF2-40B4-BE49-F238E27FC236}">
                      <a16:creationId xmlns:a16="http://schemas.microsoft.com/office/drawing/2014/main" id="{483D3456-0AE6-A705-4F52-2A04964D4134}"/>
                    </a:ext>
                  </a:extLst>
                </p:cNvPr>
                <p:cNvSpPr/>
                <p:nvPr/>
              </p:nvSpPr>
              <p:spPr>
                <a:xfrm>
                  <a:off x="9461695" y="3211874"/>
                  <a:ext cx="360608" cy="175680"/>
                </a:xfrm>
                <a:prstGeom prst="leftRightArrow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57B685D-F441-6D5B-E45A-ADC4F527322D}"/>
                    </a:ext>
                  </a:extLst>
                </p:cNvPr>
                <p:cNvSpPr/>
                <p:nvPr/>
              </p:nvSpPr>
              <p:spPr>
                <a:xfrm>
                  <a:off x="9702767" y="2536670"/>
                  <a:ext cx="628301" cy="350323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R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atin typeface="Helvetica" panose="020B0604020202020204" pitchFamily="34" charset="0"/>
                    </a:rPr>
                    <a:t>XIL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09EF3D0-D523-1AC8-0EE1-423D8B974C2B}"/>
                    </a:ext>
                  </a:extLst>
                </p:cNvPr>
                <p:cNvGrpSpPr/>
                <p:nvPr/>
              </p:nvGrpSpPr>
              <p:grpSpPr>
                <a:xfrm>
                  <a:off x="1797757" y="4883504"/>
                  <a:ext cx="9054129" cy="297750"/>
                  <a:chOff x="857745" y="17390336"/>
                  <a:chExt cx="14212544" cy="467387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19E9FC2-84D0-4D00-1EE4-84B88603316E}"/>
                      </a:ext>
                    </a:extLst>
                  </p:cNvPr>
                  <p:cNvSpPr/>
                  <p:nvPr/>
                </p:nvSpPr>
                <p:spPr>
                  <a:xfrm>
                    <a:off x="857745" y="17390336"/>
                    <a:ext cx="14016333" cy="4673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91440" rIns="27432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66AFE2A-5CD9-6994-6D44-3C3D15D0CC8D}"/>
                      </a:ext>
                    </a:extLst>
                  </p:cNvPr>
                  <p:cNvGrpSpPr/>
                  <p:nvPr/>
                </p:nvGrpSpPr>
                <p:grpSpPr>
                  <a:xfrm>
                    <a:off x="4004895" y="17416814"/>
                    <a:ext cx="4189776" cy="434814"/>
                    <a:chOff x="3133863" y="2623354"/>
                    <a:chExt cx="418977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976F14A8-6820-077B-1302-F1E577C43C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Preceding Vehicles Info.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2" name="TextBox 181">
                          <a:extLst>
                            <a:ext uri="{FF2B5EF4-FFF2-40B4-BE49-F238E27FC236}">
                              <a16:creationId xmlns:a16="http://schemas.microsoft.com/office/drawing/2014/main" id="{A920C97B-15E6-057A-A726-B70B85E3E53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4D49CD98-F3CA-FD93-7F9F-E50E931FC0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33863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tx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18721524-C287-AD62-D3C7-1048F0666364}"/>
                      </a:ext>
                    </a:extLst>
                  </p:cNvPr>
                  <p:cNvGrpSpPr/>
                  <p:nvPr/>
                </p:nvGrpSpPr>
                <p:grpSpPr>
                  <a:xfrm>
                    <a:off x="8213907" y="17416814"/>
                    <a:ext cx="3646435" cy="434814"/>
                    <a:chOff x="7478918" y="2615733"/>
                    <a:chExt cx="3646435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8B233933-4CDD-9FDD-C541-84356D5C426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Command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0" name="TextBox 179">
                          <a:extLst>
                            <a:ext uri="{FF2B5EF4-FFF2-40B4-BE49-F238E27FC236}">
                              <a16:creationId xmlns:a16="http://schemas.microsoft.com/office/drawing/2014/main" id="{3D7EA264-2E7A-6370-8324-7D847CA5E9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77739569-EA9A-B4B3-2436-D05F68455D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78918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B2F0BAB8-98E4-36A5-9FF3-6A98C32025F2}"/>
                      </a:ext>
                    </a:extLst>
                  </p:cNvPr>
                  <p:cNvGrpSpPr/>
                  <p:nvPr/>
                </p:nvGrpSpPr>
                <p:grpSpPr>
                  <a:xfrm>
                    <a:off x="11841083" y="17416814"/>
                    <a:ext cx="3229206" cy="434814"/>
                    <a:chOff x="10811975" y="2590260"/>
                    <a:chExt cx="322920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A951663-5CD3-AB6C-E656-3D5863E6E7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Actual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8" name="TextBox 177">
                          <a:extLst>
                            <a:ext uri="{FF2B5EF4-FFF2-40B4-BE49-F238E27FC236}">
                              <a16:creationId xmlns:a16="http://schemas.microsoft.com/office/drawing/2014/main" id="{8DC35A87-C120-4030-ACF3-183983151BE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9BAD4D51-CE01-4660-24A0-E9EFDAEE8C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811975" y="2810290"/>
                      <a:ext cx="808970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6"/>
                      </a:solidFill>
                      <a:miter lim="800000"/>
                      <a:headEnd type="triangle" w="med" len="lg"/>
                      <a:tailEnd type="non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597C6C-D3BD-70F1-B7B1-4551BBBF332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7871" y="17422256"/>
                    <a:ext cx="2447924" cy="434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dirty="0">
                        <a:latin typeface="Helvetica" panose="020B0604020202020204" pitchFamily="34" charset="0"/>
                      </a:rPr>
                      <a:t>Real-Sim Interface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23D44E6-EAD0-7327-BBE4-92D317772350}"/>
                      </a:ext>
                    </a:extLst>
                  </p:cNvPr>
                  <p:cNvSpPr/>
                  <p:nvPr/>
                </p:nvSpPr>
                <p:spPr>
                  <a:xfrm>
                    <a:off x="961229" y="17436269"/>
                    <a:ext cx="599016" cy="37070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0943003-671C-10B6-B7BD-4D6DB33981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7970" y="835743"/>
                <a:ext cx="5709017" cy="1734657"/>
                <a:chOff x="1757970" y="1163790"/>
                <a:chExt cx="5709017" cy="173465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25771AB8-DAFB-39EF-B857-69A293F78262}"/>
                    </a:ext>
                  </a:extLst>
                </p:cNvPr>
                <p:cNvGrpSpPr/>
                <p:nvPr/>
              </p:nvGrpSpPr>
              <p:grpSpPr>
                <a:xfrm>
                  <a:off x="3054756" y="1163790"/>
                  <a:ext cx="1884270" cy="1110633"/>
                  <a:chOff x="7239000" y="8286750"/>
                  <a:chExt cx="2957796" cy="1743395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7367C2EC-DB5A-6129-B941-4E254BB31ECA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0" y="8286750"/>
                    <a:ext cx="2957796" cy="1743395"/>
                    <a:chOff x="9375297" y="3672836"/>
                    <a:chExt cx="2957796" cy="1743395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2BAD45EC-1C38-577F-1289-5152BEACA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5297" y="3672836"/>
                      <a:ext cx="2957796" cy="1743395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Vehicle Simulator</a:t>
                      </a: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F15DA8C-EB39-CD34-6D75-808A4D0E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5982" y="4701406"/>
                      <a:ext cx="1914130" cy="580978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FIXS Liaison</a:t>
                      </a:r>
                    </a:p>
                  </p:txBody>
                </p:sp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F5FC3F53-6476-E765-A2C6-86A5865470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601631" y="8727634"/>
                    <a:ext cx="1299554" cy="447528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4" descr="Image result for carla simulator logo">
                    <a:extLst>
                      <a:ext uri="{FF2B5EF4-FFF2-40B4-BE49-F238E27FC236}">
                        <a16:creationId xmlns:a16="http://schemas.microsoft.com/office/drawing/2014/main" id="{BDF01384-24B7-EC7C-51AE-DB76D54F0C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8920" y="8697073"/>
                    <a:ext cx="531503" cy="5536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887DA1F-CC57-BFC6-FD0B-A60E298B9EF2}"/>
                    </a:ext>
                  </a:extLst>
                </p:cNvPr>
                <p:cNvSpPr/>
                <p:nvPr/>
              </p:nvSpPr>
              <p:spPr>
                <a:xfrm>
                  <a:off x="5141869" y="1175925"/>
                  <a:ext cx="1772085" cy="1116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3D Digital Twin</a:t>
                  </a:r>
                </a:p>
              </p:txBody>
            </p:sp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70C6B6B4-2D2A-8626-6C44-38FD3B69E474}"/>
                    </a:ext>
                  </a:extLst>
                </p:cNvPr>
                <p:cNvCxnSpPr>
                  <a:cxnSpLocks/>
                  <a:stCxn id="78" idx="1"/>
                  <a:endCxn id="5" idx="0"/>
                </p:cNvCxnSpPr>
                <p:nvPr/>
              </p:nvCxnSpPr>
              <p:spPr>
                <a:xfrm rot="10800000" flipV="1">
                  <a:off x="1757970" y="2004099"/>
                  <a:ext cx="1641230" cy="570596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BEB35209-404B-26A4-A205-01AEE9790398}"/>
                    </a:ext>
                  </a:extLst>
                </p:cNvPr>
                <p:cNvCxnSpPr>
                  <a:cxnSpLocks/>
                  <a:stCxn id="78" idx="2"/>
                  <a:endCxn id="42" idx="0"/>
                </p:cNvCxnSpPr>
                <p:nvPr/>
              </p:nvCxnSpPr>
              <p:spPr>
                <a:xfrm rot="16200000" flipH="1">
                  <a:off x="5383297" y="814757"/>
                  <a:ext cx="709293" cy="3458087"/>
                </a:xfrm>
                <a:prstGeom prst="bentConnector3">
                  <a:avLst>
                    <a:gd name="adj1" fmla="val 36945"/>
                  </a:avLst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105E2526-3B60-AD04-0DEF-87485C3AD4FB}"/>
                    </a:ext>
                  </a:extLst>
                </p:cNvPr>
                <p:cNvCxnSpPr>
                  <a:cxnSpLocks/>
                  <a:stCxn id="77" idx="3"/>
                </p:cNvCxnSpPr>
                <p:nvPr/>
              </p:nvCxnSpPr>
              <p:spPr>
                <a:xfrm>
                  <a:off x="4939026" y="1719107"/>
                  <a:ext cx="227366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5AFE744-DC81-790D-6A50-41FED1160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53767" t="16131" r="1150" b="2430"/>
                <a:stretch/>
              </p:blipFill>
              <p:spPr>
                <a:xfrm>
                  <a:off x="5358139" y="1430779"/>
                  <a:ext cx="1332515" cy="805140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46D109-F3AC-0777-080E-AF44CA4B93A1}"/>
                    </a:ext>
                  </a:extLst>
                </p:cNvPr>
                <p:cNvGrpSpPr/>
                <p:nvPr/>
              </p:nvGrpSpPr>
              <p:grpSpPr>
                <a:xfrm>
                  <a:off x="6248785" y="1970322"/>
                  <a:ext cx="193849" cy="243437"/>
                  <a:chOff x="5821377" y="6598805"/>
                  <a:chExt cx="288793" cy="322768"/>
                </a:xfrm>
                <a:solidFill>
                  <a:schemeClr val="bg1"/>
                </a:solidFill>
              </p:grpSpPr>
              <p:pic>
                <p:nvPicPr>
                  <p:cNvPr id="72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D43FCFDD-1CDA-9B41-A3FB-93A5F6514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0811" b="1572"/>
                  <a:stretch/>
                </p:blipFill>
                <p:spPr bwMode="auto">
                  <a:xfrm>
                    <a:off x="5841402" y="6598805"/>
                    <a:ext cx="186507" cy="17039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73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17A22BC8-FE95-BCE5-D571-ABE13F8928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9"/>
                  <a:stretch/>
                </p:blipFill>
                <p:spPr bwMode="auto">
                  <a:xfrm>
                    <a:off x="5821377" y="6748459"/>
                    <a:ext cx="288793" cy="173114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70" name="Picture 2" descr="unigine.com/images/company/brand-assets/logo_ve...">
                  <a:extLst>
                    <a:ext uri="{FF2B5EF4-FFF2-40B4-BE49-F238E27FC236}">
                      <a16:creationId xmlns:a16="http://schemas.microsoft.com/office/drawing/2014/main" id="{AE310F1F-A68A-35E5-43D0-E33BF68CA4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83" t="13461" r="20891" b="22308"/>
                <a:stretch/>
              </p:blipFill>
              <p:spPr bwMode="auto">
                <a:xfrm>
                  <a:off x="5544159" y="1987845"/>
                  <a:ext cx="336068" cy="1935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10">
                  <a:extLst>
                    <a:ext uri="{FF2B5EF4-FFF2-40B4-BE49-F238E27FC236}">
                      <a16:creationId xmlns:a16="http://schemas.microsoft.com/office/drawing/2014/main" id="{64F3684B-5A38-1C97-5F08-45D6CB7033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8166" y="1971888"/>
                  <a:ext cx="241596" cy="25088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5427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1C01FB-AADA-C797-25EA-AE89C361D468}"/>
              </a:ext>
            </a:extLst>
          </p:cNvPr>
          <p:cNvGrpSpPr/>
          <p:nvPr/>
        </p:nvGrpSpPr>
        <p:grpSpPr>
          <a:xfrm>
            <a:off x="461108" y="1508366"/>
            <a:ext cx="11660554" cy="3852984"/>
            <a:chOff x="461108" y="1508366"/>
            <a:chExt cx="11660554" cy="385298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4572457-E30A-818E-6CC3-303571C6D3E0}"/>
                </a:ext>
              </a:extLst>
            </p:cNvPr>
            <p:cNvGrpSpPr/>
            <p:nvPr/>
          </p:nvGrpSpPr>
          <p:grpSpPr>
            <a:xfrm>
              <a:off x="461108" y="1508366"/>
              <a:ext cx="11660554" cy="3852984"/>
              <a:chOff x="461108" y="1508366"/>
              <a:chExt cx="11660554" cy="385298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38AAF0-B7FD-D34E-066B-0543495C429D}"/>
                  </a:ext>
                </a:extLst>
              </p:cNvPr>
              <p:cNvSpPr txBox="1"/>
              <p:nvPr/>
            </p:nvSpPr>
            <p:spPr>
              <a:xfrm>
                <a:off x="461108" y="1508366"/>
                <a:ext cx="11660554" cy="38529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latin typeface="+mn-lt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8AC94CD-D9A5-9551-962E-B943609615D6}"/>
                  </a:ext>
                </a:extLst>
              </p:cNvPr>
              <p:cNvGrpSpPr/>
              <p:nvPr/>
            </p:nvGrpSpPr>
            <p:grpSpPr>
              <a:xfrm>
                <a:off x="479196" y="1556120"/>
                <a:ext cx="11634650" cy="3764425"/>
                <a:chOff x="462100" y="602643"/>
                <a:chExt cx="11634650" cy="3764425"/>
              </a:xfrm>
              <a:solidFill>
                <a:schemeClr val="bg1"/>
              </a:solidFill>
            </p:grpSpPr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81339B35-4344-9DB3-3CB1-3BAD6AC38C38}"/>
                    </a:ext>
                  </a:extLst>
                </p:cNvPr>
                <p:cNvSpPr/>
                <p:nvPr/>
              </p:nvSpPr>
              <p:spPr>
                <a:xfrm>
                  <a:off x="6128670" y="2403867"/>
                  <a:ext cx="478837" cy="520626"/>
                </a:xfrm>
                <a:prstGeom prst="rightArrow">
                  <a:avLst/>
                </a:prstGeom>
                <a:grpFill/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4BEB884-CC64-CAB6-1104-358D01951E5A}"/>
                    </a:ext>
                  </a:extLst>
                </p:cNvPr>
                <p:cNvGrpSpPr/>
                <p:nvPr/>
              </p:nvGrpSpPr>
              <p:grpSpPr>
                <a:xfrm>
                  <a:off x="462100" y="1464317"/>
                  <a:ext cx="5505405" cy="2897237"/>
                  <a:chOff x="462100" y="1464317"/>
                  <a:chExt cx="5505405" cy="2897237"/>
                </a:xfrm>
                <a:grpFill/>
              </p:grpSpPr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E809340A-9DA9-D316-0A38-64EC7B7A36B2}"/>
                      </a:ext>
                    </a:extLst>
                  </p:cNvPr>
                  <p:cNvCxnSpPr>
                    <a:cxnSpLocks/>
                    <a:stCxn id="37" idx="1"/>
                    <a:endCxn id="39" idx="3"/>
                  </p:cNvCxnSpPr>
                  <p:nvPr/>
                </p:nvCxnSpPr>
                <p:spPr>
                  <a:xfrm flipH="1" flipV="1">
                    <a:off x="1873771" y="1913015"/>
                    <a:ext cx="2842002" cy="172221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2CC3B7D2-474F-88F6-4388-F061B3AD3A58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3303481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C43DE669-EFC0-19DB-E8CD-0C4D940DE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4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80112402-163B-83D8-202B-E1AEA9C1510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5D75D773-C48A-1B1D-40A3-ED529FDDC1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34095" y="2976007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6D839268-04E2-98A9-8414-41AD5530E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2" name="Picture 2" descr="PTV Vissim | CIVITAS">
                      <a:extLst>
                        <a:ext uri="{FF2B5EF4-FFF2-40B4-BE49-F238E27FC236}">
                          <a16:creationId xmlns:a16="http://schemas.microsoft.com/office/drawing/2014/main" id="{F979DA44-78DB-DA7A-2B23-90ED6B7ED0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96809967-7D66-71C0-A090-AD5D41E2B0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92267" y="1552592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39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BDF36CBE-6FE5-966D-5CF3-DFF37863BE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0" name="Picture 39" descr="traffic · GitHub Topics · GitHub">
                      <a:extLst>
                        <a:ext uri="{FF2B5EF4-FFF2-40B4-BE49-F238E27FC236}">
                          <a16:creationId xmlns:a16="http://schemas.microsoft.com/office/drawing/2014/main" id="{A19BE905-F5FE-BC30-599A-4239E8E35AF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8" name="Picture 7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8536EAE8-4DE3-EB96-C097-68C5E7BE6B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608807" y="1525507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05113FAC-A4AA-AB3F-FB07-89F0CBEB73E0}"/>
                      </a:ext>
                    </a:extLst>
                  </p:cNvPr>
                  <p:cNvCxnSpPr>
                    <a:cxnSpLocks/>
                    <a:stCxn id="39" idx="3"/>
                    <a:endCxn id="12" idx="1"/>
                  </p:cNvCxnSpPr>
                  <p:nvPr/>
                </p:nvCxnSpPr>
                <p:spPr>
                  <a:xfrm>
                    <a:off x="1873771" y="1913015"/>
                    <a:ext cx="2757725" cy="83803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E1E765E-E367-1DDA-9EA6-213DFFE1DBD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715773" y="3235714"/>
                    <a:ext cx="1088003" cy="640080"/>
                    <a:chOff x="9332295" y="5001396"/>
                    <a:chExt cx="2472595" cy="1454643"/>
                  </a:xfrm>
                  <a:grpFill/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EC22FF5C-4E5C-4275-A3BC-62047DAAD2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396"/>
                      <a:ext cx="2472595" cy="1454643"/>
                      <a:chOff x="9332295" y="5001396"/>
                      <a:chExt cx="2472595" cy="1454643"/>
                    </a:xfrm>
                    <a:grpFill/>
                  </p:grpSpPr>
                  <p:pic>
                    <p:nvPicPr>
                      <p:cNvPr id="37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4A1F328E-EE40-FD71-2E81-0F6C334AA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</p:spPr>
                  </p:pic>
                  <p:pic>
                    <p:nvPicPr>
                      <p:cNvPr id="38" name="Picture 37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A4D5C96F-AED2-5CC4-878F-6E2C89CFC6FF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1955" y="5313105"/>
                        <a:ext cx="1454643" cy="831226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36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77CA0F9F-2352-1ED1-2A10-D4FD9D6FC6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672AAB87-81A8-EC47-8926-2094494E67D0}"/>
                      </a:ext>
                    </a:extLst>
                  </p:cNvPr>
                  <p:cNvGrpSpPr/>
                  <p:nvPr/>
                </p:nvGrpSpPr>
                <p:grpSpPr>
                  <a:xfrm>
                    <a:off x="2744170" y="1464317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023F487-4DB7-BBCF-45EA-BC5EC4B68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4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087EF963-A94C-14E7-698E-96F2F8B5DE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</p:pic>
              </p:grpSp>
              <p:pic>
                <p:nvPicPr>
                  <p:cNvPr id="12" name="Picture 11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B04FB2FD-C2DC-27F2-0427-9E1572C530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31496" y="2404515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266767AB-D97D-04A9-5E82-004D4AF4B797}"/>
                      </a:ext>
                    </a:extLst>
                  </p:cNvPr>
                  <p:cNvCxnSpPr>
                    <a:cxnSpLocks/>
                    <a:stCxn id="39" idx="3"/>
                    <a:endCxn id="33" idx="1"/>
                  </p:cNvCxnSpPr>
                  <p:nvPr/>
                </p:nvCxnSpPr>
                <p:spPr>
                  <a:xfrm flipV="1">
                    <a:off x="1873771" y="1824740"/>
                    <a:ext cx="870399" cy="8827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D5BE66C-138F-3860-4560-A8D63C8258A4}"/>
                      </a:ext>
                    </a:extLst>
                  </p:cNvPr>
                  <p:cNvCxnSpPr>
                    <a:cxnSpLocks/>
                    <a:stCxn id="39" idx="3"/>
                    <a:endCxn id="31" idx="1"/>
                  </p:cNvCxnSpPr>
                  <p:nvPr/>
                </p:nvCxnSpPr>
                <p:spPr>
                  <a:xfrm>
                    <a:off x="1873771" y="1913015"/>
                    <a:ext cx="888925" cy="8073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96D1E-02C7-1867-6184-2CD47C5F6758}"/>
                      </a:ext>
                    </a:extLst>
                  </p:cNvPr>
                  <p:cNvCxnSpPr>
                    <a:cxnSpLocks/>
                    <a:stCxn id="41" idx="3"/>
                    <a:endCxn id="31" idx="1"/>
                  </p:cNvCxnSpPr>
                  <p:nvPr/>
                </p:nvCxnSpPr>
                <p:spPr>
                  <a:xfrm flipV="1">
                    <a:off x="1871729" y="2720354"/>
                    <a:ext cx="890967" cy="66615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F98AA02F-8973-F299-5F02-172D96DBDF5B}"/>
                      </a:ext>
                    </a:extLst>
                  </p:cNvPr>
                  <p:cNvCxnSpPr>
                    <a:cxnSpLocks/>
                    <a:stCxn id="39" idx="3"/>
                    <a:endCxn id="43" idx="1"/>
                  </p:cNvCxnSpPr>
                  <p:nvPr/>
                </p:nvCxnSpPr>
                <p:spPr>
                  <a:xfrm>
                    <a:off x="1873771" y="1913015"/>
                    <a:ext cx="888925" cy="16554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04D7B57F-9609-AFCB-14C6-149F4D7C9CBD}"/>
                      </a:ext>
                    </a:extLst>
                  </p:cNvPr>
                  <p:cNvCxnSpPr>
                    <a:cxnSpLocks/>
                    <a:stCxn id="41" idx="3"/>
                    <a:endCxn id="43" idx="1"/>
                  </p:cNvCxnSpPr>
                  <p:nvPr/>
                </p:nvCxnSpPr>
                <p:spPr>
                  <a:xfrm>
                    <a:off x="1871729" y="3386509"/>
                    <a:ext cx="890967" cy="18194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8A2945C8-DB3E-B7E0-A870-7B06FF5D39E6}"/>
                      </a:ext>
                    </a:extLst>
                  </p:cNvPr>
                  <p:cNvCxnSpPr>
                    <a:cxnSpLocks/>
                    <a:stCxn id="41" idx="3"/>
                    <a:endCxn id="33" idx="1"/>
                  </p:cNvCxnSpPr>
                  <p:nvPr/>
                </p:nvCxnSpPr>
                <p:spPr>
                  <a:xfrm flipV="1">
                    <a:off x="1871729" y="1824740"/>
                    <a:ext cx="872441" cy="156176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C5EE9389-90C2-16EE-A977-96EB58F262BA}"/>
                      </a:ext>
                    </a:extLst>
                  </p:cNvPr>
                  <p:cNvCxnSpPr>
                    <a:cxnSpLocks/>
                    <a:stCxn id="41" idx="3"/>
                    <a:endCxn id="12" idx="1"/>
                  </p:cNvCxnSpPr>
                  <p:nvPr/>
                </p:nvCxnSpPr>
                <p:spPr>
                  <a:xfrm flipV="1">
                    <a:off x="1871729" y="2751046"/>
                    <a:ext cx="2759767" cy="635463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756581CA-7995-F802-BE6E-E80A45F810FC}"/>
                      </a:ext>
                    </a:extLst>
                  </p:cNvPr>
                  <p:cNvCxnSpPr>
                    <a:cxnSpLocks/>
                    <a:stCxn id="33" idx="3"/>
                    <a:endCxn id="8" idx="1"/>
                  </p:cNvCxnSpPr>
                  <p:nvPr/>
                </p:nvCxnSpPr>
                <p:spPr>
                  <a:xfrm>
                    <a:off x="3993380" y="1824740"/>
                    <a:ext cx="615427" cy="3520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B9FBD557-B4BF-EF9E-F8C6-D3BFE8A15707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>
                    <a:off x="4035032" y="1849522"/>
                    <a:ext cx="596464" cy="9015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D45E95CA-1936-4CD3-6566-63E89DA68AB3}"/>
                      </a:ext>
                    </a:extLst>
                  </p:cNvPr>
                  <p:cNvCxnSpPr>
                    <a:cxnSpLocks/>
                    <a:endCxn id="37" idx="1"/>
                  </p:cNvCxnSpPr>
                  <p:nvPr/>
                </p:nvCxnSpPr>
                <p:spPr>
                  <a:xfrm>
                    <a:off x="4011906" y="1804549"/>
                    <a:ext cx="703867" cy="183068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DF163168-2A0D-DFE0-8A88-E88FE0071A84}"/>
                      </a:ext>
                    </a:extLst>
                  </p:cNvPr>
                  <p:cNvCxnSpPr>
                    <a:cxnSpLocks/>
                    <a:stCxn id="31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8604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3FFEE273-0F97-D912-35EA-7CDBDDDA6AD4}"/>
                      </a:ext>
                    </a:extLst>
                  </p:cNvPr>
                  <p:cNvCxnSpPr>
                    <a:cxnSpLocks/>
                    <a:stCxn id="31" idx="3"/>
                    <a:endCxn id="12" idx="1"/>
                  </p:cNvCxnSpPr>
                  <p:nvPr/>
                </p:nvCxnSpPr>
                <p:spPr>
                  <a:xfrm>
                    <a:off x="4011907" y="2720354"/>
                    <a:ext cx="619589" cy="3069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583E2A50-BA3C-E8C1-7D13-F7E02F00150A}"/>
                      </a:ext>
                    </a:extLst>
                  </p:cNvPr>
                  <p:cNvCxnSpPr>
                    <a:cxnSpLocks/>
                    <a:stCxn id="31" idx="3"/>
                    <a:endCxn id="37" idx="1"/>
                  </p:cNvCxnSpPr>
                  <p:nvPr/>
                </p:nvCxnSpPr>
                <p:spPr>
                  <a:xfrm>
                    <a:off x="4011907" y="2720354"/>
                    <a:ext cx="703866" cy="914876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55C74EA-A7C7-4037-7F8E-D6258CAA9D75}"/>
                      </a:ext>
                    </a:extLst>
                  </p:cNvPr>
                  <p:cNvCxnSpPr>
                    <a:cxnSpLocks/>
                    <a:stCxn id="44" idx="3"/>
                    <a:endCxn id="37" idx="1"/>
                  </p:cNvCxnSpPr>
                  <p:nvPr/>
                </p:nvCxnSpPr>
                <p:spPr>
                  <a:xfrm>
                    <a:off x="3957666" y="3562668"/>
                    <a:ext cx="758107" cy="7256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CF37B59D-547B-6CAC-8363-BA241D14C910}"/>
                      </a:ext>
                    </a:extLst>
                  </p:cNvPr>
                  <p:cNvCxnSpPr>
                    <a:cxnSpLocks/>
                    <a:stCxn id="44" idx="3"/>
                    <a:endCxn id="12" idx="1"/>
                  </p:cNvCxnSpPr>
                  <p:nvPr/>
                </p:nvCxnSpPr>
                <p:spPr>
                  <a:xfrm flipV="1">
                    <a:off x="3957666" y="2751046"/>
                    <a:ext cx="673830" cy="81162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8097AA1-5964-B439-CFBD-46B5B4CBD2D7}"/>
                      </a:ext>
                    </a:extLst>
                  </p:cNvPr>
                  <p:cNvCxnSpPr>
                    <a:cxnSpLocks/>
                    <a:stCxn id="43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17085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02DA5C60-EB06-C9CC-076D-000B56AB4A19}"/>
                      </a:ext>
                    </a:extLst>
                  </p:cNvPr>
                  <p:cNvCxnSpPr>
                    <a:cxnSpLocks/>
                    <a:stCxn id="41" idx="3"/>
                    <a:endCxn id="8" idx="1"/>
                  </p:cNvCxnSpPr>
                  <p:nvPr/>
                </p:nvCxnSpPr>
                <p:spPr>
                  <a:xfrm flipV="1">
                    <a:off x="1871729" y="1859945"/>
                    <a:ext cx="2737078" cy="152656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2AD16B3-0E87-A4F6-8F5F-8D4D00AE48CC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2455381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5D1457E-51A0-61BB-136D-CFD1CA57A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2" name="Picture 4">
                      <a:extLst>
                        <a:ext uri="{FF2B5EF4-FFF2-40B4-BE49-F238E27FC236}">
                          <a16:creationId xmlns:a16="http://schemas.microsoft.com/office/drawing/2014/main" id="{73EF585D-13E0-E369-A2EE-BA8895B3FD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F90D2FA1-DB6A-2D82-1EEC-74E5279226AB}"/>
                      </a:ext>
                    </a:extLst>
                  </p:cNvPr>
                  <p:cNvSpPr txBox="1"/>
                  <p:nvPr/>
                </p:nvSpPr>
                <p:spPr>
                  <a:xfrm>
                    <a:off x="2819902" y="3838334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17C1B81-8258-6EF9-E8F4-60D9B57B0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5971" y="3946056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4116046-62E7-8C0E-2A9A-2BFDD5BF37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00" y="3838334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07B55AD-F26A-F6CE-2FF9-6ECAF1A1A69C}"/>
                    </a:ext>
                  </a:extLst>
                </p:cNvPr>
                <p:cNvGrpSpPr/>
                <p:nvPr/>
              </p:nvGrpSpPr>
              <p:grpSpPr>
                <a:xfrm>
                  <a:off x="6663340" y="1462804"/>
                  <a:ext cx="5433410" cy="2904264"/>
                  <a:chOff x="6625240" y="643654"/>
                  <a:chExt cx="5433410" cy="2904264"/>
                </a:xfrm>
                <a:grpFill/>
              </p:grpSpPr>
              <p:cxnSp>
                <p:nvCxnSpPr>
                  <p:cNvPr id="2" name="Straight Arrow Connector 1">
                    <a:extLst>
                      <a:ext uri="{FF2B5EF4-FFF2-40B4-BE49-F238E27FC236}">
                        <a16:creationId xmlns:a16="http://schemas.microsoft.com/office/drawing/2014/main" id="{F9757DB4-A6A2-FE46-70B6-B62C8D3F715C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>
                  <a:xfrm flipH="1">
                    <a:off x="10103052" y="1899691"/>
                    <a:ext cx="640080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71E3E81F-CEF8-DB76-40C0-82755EB02968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2482818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E279C29D-1C6C-7209-5A62-C4F18A608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7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DF327969-A273-D436-E6F5-4D0EE861BD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58393538-5164-0E27-D92B-6737BF421B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25240" y="2155344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F3675480-59A9-4981-612D-7FE3AAE3E8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0" name="Picture 2" descr="PTV Vissim | CIVITAS">
                      <a:extLst>
                        <a:ext uri="{FF2B5EF4-FFF2-40B4-BE49-F238E27FC236}">
                          <a16:creationId xmlns:a16="http://schemas.microsoft.com/office/drawing/2014/main" id="{AB70F2C3-783D-647B-A0C9-1E07643DFD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D6F4C80-FBBB-D3D4-C5B2-16E59F1203A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83412" y="731929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52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E330252B-F7BA-BEED-87E1-B80C6F8706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3" name="Picture 52" descr="traffic · GitHub Topics · GitHub">
                      <a:extLst>
                        <a:ext uri="{FF2B5EF4-FFF2-40B4-BE49-F238E27FC236}">
                          <a16:creationId xmlns:a16="http://schemas.microsoft.com/office/drawing/2014/main" id="{E0C1130D-8121-61CD-2E3A-7792044E9CD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54" name="Picture 53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A3EAC2E4-1243-744E-547D-B8EF8A25FB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699952" y="704844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ABB0D0D0-A67C-CF43-B8A0-F96675DFABA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06914" y="2415050"/>
                    <a:ext cx="1102049" cy="640080"/>
                    <a:chOff x="9332295" y="5001403"/>
                    <a:chExt cx="2504518" cy="1454645"/>
                  </a:xfrm>
                  <a:grpFill/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48829DB9-328A-5AD1-8A33-26159EA8F5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403"/>
                      <a:ext cx="2504518" cy="1454645"/>
                      <a:chOff x="9332295" y="5001403"/>
                      <a:chExt cx="2504518" cy="1454645"/>
                    </a:xfrm>
                    <a:grpFill/>
                  </p:grpSpPr>
                  <p:pic>
                    <p:nvPicPr>
                      <p:cNvPr id="58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2ABC0F7A-67F3-AE45-AAE1-36FC5412A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</p:spPr>
                  </p:pic>
                  <p:pic>
                    <p:nvPicPr>
                      <p:cNvPr id="59" name="Picture 58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145757A2-BADE-DBB9-233E-BA0C191947E3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8896" y="5288131"/>
                        <a:ext cx="1454645" cy="881189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57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CA9300FD-4C3F-8933-1BB0-1E680DA103F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6CB92DE5-B8A1-9D81-8EB9-C38AFB93374F}"/>
                      </a:ext>
                    </a:extLst>
                  </p:cNvPr>
                  <p:cNvGrpSpPr/>
                  <p:nvPr/>
                </p:nvGrpSpPr>
                <p:grpSpPr>
                  <a:xfrm>
                    <a:off x="8835315" y="643654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4979E51A-4F97-8A65-92D4-E9F6D13FCB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2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5CA4EB02-586A-5E21-A50B-697EEC9B53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</p:pic>
              </p:grpSp>
              <p:pic>
                <p:nvPicPr>
                  <p:cNvPr id="63" name="Picture 62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C550386F-B098-9F0C-754B-A453FDA559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22641" y="1583852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6930402-F115-15FE-6AD6-07DF499112A3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1634718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66F692F7-15E5-EE4E-136B-98E27B518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6" name="Picture 4">
                      <a:extLst>
                        <a:ext uri="{FF2B5EF4-FFF2-40B4-BE49-F238E27FC236}">
                          <a16:creationId xmlns:a16="http://schemas.microsoft.com/office/drawing/2014/main" id="{4E39430C-0AAD-1594-CD83-93098B09B6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</p:spPr>
                </p:pic>
              </p:grp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87F2D3D6-4789-D515-0757-2E2B57955411}"/>
                      </a:ext>
                    </a:extLst>
                  </p:cNvPr>
                  <p:cNvCxnSpPr>
                    <a:cxnSpLocks/>
                    <a:endCxn id="65" idx="1"/>
                  </p:cNvCxnSpPr>
                  <p:nvPr/>
                </p:nvCxnSpPr>
                <p:spPr>
                  <a:xfrm>
                    <a:off x="8210153" y="1899691"/>
                    <a:ext cx="643688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or: Elbow 68">
                    <a:extLst>
                      <a:ext uri="{FF2B5EF4-FFF2-40B4-BE49-F238E27FC236}">
                        <a16:creationId xmlns:a16="http://schemas.microsoft.com/office/drawing/2014/main" id="{0864A87C-1FB5-E3EF-EC3A-B746BDD136FC}"/>
                      </a:ext>
                    </a:extLst>
                  </p:cNvPr>
                  <p:cNvCxnSpPr>
                    <a:stCxn id="52" idx="3"/>
                    <a:endCxn id="49" idx="3"/>
                  </p:cNvCxnSpPr>
                  <p:nvPr/>
                </p:nvCxnSpPr>
                <p:spPr>
                  <a:xfrm flipH="1">
                    <a:off x="7962874" y="1092352"/>
                    <a:ext cx="2042" cy="1473494"/>
                  </a:xfrm>
                  <a:prstGeom prst="bentConnector3">
                    <a:avLst>
                      <a:gd name="adj1" fmla="val -11194907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or: Elbow 69">
                    <a:extLst>
                      <a:ext uri="{FF2B5EF4-FFF2-40B4-BE49-F238E27FC236}">
                        <a16:creationId xmlns:a16="http://schemas.microsoft.com/office/drawing/2014/main" id="{437E076D-3E1A-B374-3BF0-48D477CE5E03}"/>
                      </a:ext>
                    </a:extLst>
                  </p:cNvPr>
                  <p:cNvCxnSpPr>
                    <a:cxnSpLocks/>
                    <a:stCxn id="61" idx="1"/>
                    <a:endCxn id="46" idx="1"/>
                  </p:cNvCxnSpPr>
                  <p:nvPr/>
                </p:nvCxnSpPr>
                <p:spPr>
                  <a:xfrm rot="10800000" flipH="1" flipV="1">
                    <a:off x="8835315" y="1004077"/>
                    <a:ext cx="18526" cy="1743714"/>
                  </a:xfrm>
                  <a:prstGeom prst="bentConnector3">
                    <a:avLst>
                      <a:gd name="adj1" fmla="val -1655290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ctor: Elbow 70">
                    <a:extLst>
                      <a:ext uri="{FF2B5EF4-FFF2-40B4-BE49-F238E27FC236}">
                        <a16:creationId xmlns:a16="http://schemas.microsoft.com/office/drawing/2014/main" id="{80FD5136-AF44-17A3-B3FA-06D698660F7D}"/>
                      </a:ext>
                    </a:extLst>
                  </p:cNvPr>
                  <p:cNvCxnSpPr>
                    <a:cxnSpLocks/>
                    <a:stCxn id="61" idx="3"/>
                    <a:endCxn id="46" idx="3"/>
                  </p:cNvCxnSpPr>
                  <p:nvPr/>
                </p:nvCxnSpPr>
                <p:spPr>
                  <a:xfrm>
                    <a:off x="10084525" y="1004077"/>
                    <a:ext cx="18527" cy="1743714"/>
                  </a:xfrm>
                  <a:prstGeom prst="bentConnector3">
                    <a:avLst>
                      <a:gd name="adj1" fmla="val 1333875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22BF10CC-2935-4216-F025-FEF409BE5845}"/>
                      </a:ext>
                    </a:extLst>
                  </p:cNvPr>
                  <p:cNvCxnSpPr>
                    <a:cxnSpLocks/>
                    <a:stCxn id="54" idx="1"/>
                    <a:endCxn id="58" idx="1"/>
                  </p:cNvCxnSpPr>
                  <p:nvPr/>
                </p:nvCxnSpPr>
                <p:spPr>
                  <a:xfrm rot="10800000" flipH="1" flipV="1">
                    <a:off x="10699952" y="1039281"/>
                    <a:ext cx="106966" cy="1775285"/>
                  </a:xfrm>
                  <a:prstGeom prst="bentConnector3">
                    <a:avLst>
                      <a:gd name="adj1" fmla="val -213713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5813529-AB64-6168-E8C8-A19354F20EE2}"/>
                      </a:ext>
                    </a:extLst>
                  </p:cNvPr>
                  <p:cNvSpPr txBox="1"/>
                  <p:nvPr/>
                </p:nvSpPr>
                <p:spPr>
                  <a:xfrm>
                    <a:off x="9003298" y="3024698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3FC1075-DDC0-D8D3-D48A-2D3727488B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9367" y="3132420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BEF2BC5-3DCA-D117-776E-E8EC27274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496" y="3024698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F3381E6-D768-5474-40A3-E99D48F73E61}"/>
                    </a:ext>
                  </a:extLst>
                </p:cNvPr>
                <p:cNvSpPr txBox="1"/>
                <p:nvPr/>
              </p:nvSpPr>
              <p:spPr>
                <a:xfrm>
                  <a:off x="8257566" y="602643"/>
                  <a:ext cx="2402617" cy="707886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759D41"/>
                      </a:solidFill>
                      <a:latin typeface="Helvetica"/>
                      <a:cs typeface="Arial"/>
                    </a:rPr>
                    <a:t>Real-Sim Approach</a:t>
                  </a:r>
                  <a:endParaRPr lang="en-US" sz="2000" b="1" dirty="0">
                    <a:solidFill>
                      <a:srgbClr val="759D41"/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CEE9CC-A53A-C0B1-404F-525EF4E469B0}"/>
                    </a:ext>
                  </a:extLst>
                </p:cNvPr>
                <p:cNvSpPr txBox="1"/>
                <p:nvPr/>
              </p:nvSpPr>
              <p:spPr>
                <a:xfrm>
                  <a:off x="2024428" y="985597"/>
                  <a:ext cx="2380748" cy="307777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Helvetica"/>
                      <a:cs typeface="Arial"/>
                    </a:rPr>
                    <a:t>Conventional Approach</a:t>
                  </a:r>
                  <a:endParaRPr lang="en-US" sz="1400" b="1" dirty="0"/>
                </a:p>
              </p:txBody>
            </p:sp>
          </p:grpSp>
        </p:grpSp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7DD2E796-0C21-3C23-839F-1AD0319E11EF}"/>
                </a:ext>
              </a:extLst>
            </p:cNvPr>
            <p:cNvSpPr/>
            <p:nvPr/>
          </p:nvSpPr>
          <p:spPr>
            <a:xfrm>
              <a:off x="6088522" y="3377371"/>
              <a:ext cx="478837" cy="520626"/>
            </a:xfrm>
            <a:prstGeom prst="rightArrow">
              <a:avLst/>
            </a:prstGeom>
            <a:solidFill>
              <a:srgbClr val="6C923A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5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C1A34-BABB-43B4-BA29-8F0CF4C3855A}"/>
              </a:ext>
            </a:extLst>
          </p:cNvPr>
          <p:cNvSpPr/>
          <p:nvPr/>
        </p:nvSpPr>
        <p:spPr>
          <a:xfrm>
            <a:off x="10545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A01EB-1958-4742-A44B-99E93017788F}"/>
              </a:ext>
            </a:extLst>
          </p:cNvPr>
          <p:cNvSpPr/>
          <p:nvPr/>
        </p:nvSpPr>
        <p:spPr>
          <a:xfrm>
            <a:off x="32643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99EDC-F163-47E9-8B16-4F65E9F0E8C6}"/>
              </a:ext>
            </a:extLst>
          </p:cNvPr>
          <p:cNvSpPr/>
          <p:nvPr/>
        </p:nvSpPr>
        <p:spPr>
          <a:xfrm>
            <a:off x="54741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DE71-0241-4783-8DD7-FD84D13B3A3B}"/>
              </a:ext>
            </a:extLst>
          </p:cNvPr>
          <p:cNvSpPr/>
          <p:nvPr/>
        </p:nvSpPr>
        <p:spPr>
          <a:xfrm>
            <a:off x="7692310" y="90385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78FCA-A9EA-4BA1-B31A-08520AE7C958}"/>
              </a:ext>
            </a:extLst>
          </p:cNvPr>
          <p:cNvSpPr/>
          <p:nvPr/>
        </p:nvSpPr>
        <p:spPr>
          <a:xfrm>
            <a:off x="9637647" y="915880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F6309-FAE9-4B02-880B-3AFC6405D6FB}"/>
              </a:ext>
            </a:extLst>
          </p:cNvPr>
          <p:cNvCxnSpPr>
            <a:cxnSpLocks/>
          </p:cNvCxnSpPr>
          <p:nvPr/>
        </p:nvCxnSpPr>
        <p:spPr>
          <a:xfrm>
            <a:off x="25414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53B13-23E6-4469-A235-C34B8714B0C2}"/>
              </a:ext>
            </a:extLst>
          </p:cNvPr>
          <p:cNvCxnSpPr>
            <a:cxnSpLocks/>
          </p:cNvCxnSpPr>
          <p:nvPr/>
        </p:nvCxnSpPr>
        <p:spPr>
          <a:xfrm>
            <a:off x="25414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58E9A-148D-4774-8B2E-1769CC45571D}"/>
              </a:ext>
            </a:extLst>
          </p:cNvPr>
          <p:cNvCxnSpPr>
            <a:cxnSpLocks/>
          </p:cNvCxnSpPr>
          <p:nvPr/>
        </p:nvCxnSpPr>
        <p:spPr>
          <a:xfrm>
            <a:off x="47512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697BF1-4C34-449B-A73F-772294AB86BA}"/>
              </a:ext>
            </a:extLst>
          </p:cNvPr>
          <p:cNvCxnSpPr>
            <a:cxnSpLocks/>
          </p:cNvCxnSpPr>
          <p:nvPr/>
        </p:nvCxnSpPr>
        <p:spPr>
          <a:xfrm>
            <a:off x="47512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4C3A0F-4BAA-474B-BC85-BEE1A1BEDBDD}"/>
              </a:ext>
            </a:extLst>
          </p:cNvPr>
          <p:cNvCxnSpPr>
            <a:cxnSpLocks/>
          </p:cNvCxnSpPr>
          <p:nvPr/>
        </p:nvCxnSpPr>
        <p:spPr>
          <a:xfrm>
            <a:off x="69610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C115A7-8CDE-4191-9F97-BF7D67C84BE5}"/>
              </a:ext>
            </a:extLst>
          </p:cNvPr>
          <p:cNvCxnSpPr>
            <a:cxnSpLocks/>
          </p:cNvCxnSpPr>
          <p:nvPr/>
        </p:nvCxnSpPr>
        <p:spPr>
          <a:xfrm>
            <a:off x="69610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C89E2-E607-4941-8112-3889EF00F55F}"/>
              </a:ext>
            </a:extLst>
          </p:cNvPr>
          <p:cNvCxnSpPr>
            <a:cxnSpLocks/>
          </p:cNvCxnSpPr>
          <p:nvPr/>
        </p:nvCxnSpPr>
        <p:spPr>
          <a:xfrm>
            <a:off x="8928848" y="107649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60D74-C82F-4EFB-B08B-8107CBDC920E}"/>
              </a:ext>
            </a:extLst>
          </p:cNvPr>
          <p:cNvCxnSpPr>
            <a:cxnSpLocks/>
          </p:cNvCxnSpPr>
          <p:nvPr/>
        </p:nvCxnSpPr>
        <p:spPr>
          <a:xfrm>
            <a:off x="8928848" y="139733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D4236-90D6-4A52-925C-406826586CD4}"/>
              </a:ext>
            </a:extLst>
          </p:cNvPr>
          <p:cNvSpPr/>
          <p:nvPr/>
        </p:nvSpPr>
        <p:spPr>
          <a:xfrm>
            <a:off x="1054533" y="163278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761AE-8C60-41D8-8B6F-D4E4F5E3F497}"/>
              </a:ext>
            </a:extLst>
          </p:cNvPr>
          <p:cNvSpPr/>
          <p:nvPr/>
        </p:nvSpPr>
        <p:spPr>
          <a:xfrm>
            <a:off x="3358462" y="163278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F701A9-3E6C-428A-A1AE-244B1EFFB63B}"/>
              </a:ext>
            </a:extLst>
          </p:cNvPr>
          <p:cNvSpPr/>
          <p:nvPr/>
        </p:nvSpPr>
        <p:spPr>
          <a:xfrm>
            <a:off x="5515166" y="163278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D2D68-5B66-4BFD-9C5F-67366615A70C}"/>
              </a:ext>
            </a:extLst>
          </p:cNvPr>
          <p:cNvSpPr/>
          <p:nvPr/>
        </p:nvSpPr>
        <p:spPr>
          <a:xfrm>
            <a:off x="7683933" y="1653538"/>
            <a:ext cx="122501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6ABA8-DD2A-468F-99FC-EDD9985F71E6}"/>
              </a:ext>
            </a:extLst>
          </p:cNvPr>
          <p:cNvSpPr/>
          <p:nvPr/>
        </p:nvSpPr>
        <p:spPr>
          <a:xfrm>
            <a:off x="1180039" y="0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3C6DB0-4B86-44A2-98F7-86B184BB1000}"/>
              </a:ext>
            </a:extLst>
          </p:cNvPr>
          <p:cNvSpPr/>
          <p:nvPr/>
        </p:nvSpPr>
        <p:spPr>
          <a:xfrm>
            <a:off x="3318121" y="29347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B49FA7-36B3-4FD4-8576-CF6DA18294F7}"/>
              </a:ext>
            </a:extLst>
          </p:cNvPr>
          <p:cNvSpPr/>
          <p:nvPr/>
        </p:nvSpPr>
        <p:spPr>
          <a:xfrm>
            <a:off x="4169716" y="220922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964EA-CD7F-418E-A333-7336BE357F5B}"/>
              </a:ext>
            </a:extLst>
          </p:cNvPr>
          <p:cNvSpPr/>
          <p:nvPr/>
        </p:nvSpPr>
        <p:spPr>
          <a:xfrm>
            <a:off x="5478523" y="243176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A71C46-1DAF-48E0-9C3A-C93A43076871}"/>
              </a:ext>
            </a:extLst>
          </p:cNvPr>
          <p:cNvSpPr/>
          <p:nvPr/>
        </p:nvSpPr>
        <p:spPr>
          <a:xfrm>
            <a:off x="6421023" y="43537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782301-4385-49B0-8E45-73C30810C4BF}"/>
              </a:ext>
            </a:extLst>
          </p:cNvPr>
          <p:cNvSpPr/>
          <p:nvPr/>
        </p:nvSpPr>
        <p:spPr>
          <a:xfrm>
            <a:off x="7638622" y="417874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84016-8905-47F3-A244-BB87EE8CC00F}"/>
              </a:ext>
            </a:extLst>
          </p:cNvPr>
          <p:cNvSpPr/>
          <p:nvPr/>
        </p:nvSpPr>
        <p:spPr>
          <a:xfrm>
            <a:off x="8310579" y="625205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9BA014-75AA-429A-86EA-60ADECA3CB0A}"/>
              </a:ext>
            </a:extLst>
          </p:cNvPr>
          <p:cNvSpPr/>
          <p:nvPr/>
        </p:nvSpPr>
        <p:spPr>
          <a:xfrm>
            <a:off x="9597306" y="625205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41A8F9-33F2-46BC-B3D5-3EBD87218B2E}"/>
              </a:ext>
            </a:extLst>
          </p:cNvPr>
          <p:cNvSpPr/>
          <p:nvPr/>
        </p:nvSpPr>
        <p:spPr>
          <a:xfrm>
            <a:off x="4436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26BF3-4DE8-4437-8FFB-124153C734AC}"/>
              </a:ext>
            </a:extLst>
          </p:cNvPr>
          <p:cNvSpPr/>
          <p:nvPr/>
        </p:nvSpPr>
        <p:spPr>
          <a:xfrm>
            <a:off x="26534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B7232B-681F-4062-9537-636F061337E6}"/>
              </a:ext>
            </a:extLst>
          </p:cNvPr>
          <p:cNvSpPr/>
          <p:nvPr/>
        </p:nvSpPr>
        <p:spPr>
          <a:xfrm>
            <a:off x="48632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47F602-7A64-40F9-A728-A1E960EF0C30}"/>
              </a:ext>
            </a:extLst>
          </p:cNvPr>
          <p:cNvSpPr/>
          <p:nvPr/>
        </p:nvSpPr>
        <p:spPr>
          <a:xfrm>
            <a:off x="7081471" y="434861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5E863-FB38-43C5-8731-99F91381C5A3}"/>
              </a:ext>
            </a:extLst>
          </p:cNvPr>
          <p:cNvSpPr/>
          <p:nvPr/>
        </p:nvSpPr>
        <p:spPr>
          <a:xfrm>
            <a:off x="10992004" y="4348611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5F242A-B6FB-4050-866F-724A13325B81}"/>
              </a:ext>
            </a:extLst>
          </p:cNvPr>
          <p:cNvCxnSpPr>
            <a:cxnSpLocks/>
          </p:cNvCxnSpPr>
          <p:nvPr/>
        </p:nvCxnSpPr>
        <p:spPr>
          <a:xfrm>
            <a:off x="19306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62B840-01AB-4EBD-91B3-E6CB3E45ED14}"/>
              </a:ext>
            </a:extLst>
          </p:cNvPr>
          <p:cNvCxnSpPr>
            <a:cxnSpLocks/>
          </p:cNvCxnSpPr>
          <p:nvPr/>
        </p:nvCxnSpPr>
        <p:spPr>
          <a:xfrm>
            <a:off x="19306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C5FD9-6DDC-491D-9A74-1792758D1253}"/>
              </a:ext>
            </a:extLst>
          </p:cNvPr>
          <p:cNvCxnSpPr>
            <a:cxnSpLocks/>
          </p:cNvCxnSpPr>
          <p:nvPr/>
        </p:nvCxnSpPr>
        <p:spPr>
          <a:xfrm>
            <a:off x="41404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2D9F88-C710-4C4F-B1C6-A1CB0722D340}"/>
              </a:ext>
            </a:extLst>
          </p:cNvPr>
          <p:cNvCxnSpPr>
            <a:cxnSpLocks/>
          </p:cNvCxnSpPr>
          <p:nvPr/>
        </p:nvCxnSpPr>
        <p:spPr>
          <a:xfrm>
            <a:off x="41404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07AD55-5A3A-400F-9A84-F9DDCFF71BA6}"/>
              </a:ext>
            </a:extLst>
          </p:cNvPr>
          <p:cNvCxnSpPr>
            <a:cxnSpLocks/>
          </p:cNvCxnSpPr>
          <p:nvPr/>
        </p:nvCxnSpPr>
        <p:spPr>
          <a:xfrm>
            <a:off x="63502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4E902E-49FD-42F2-B6A2-F717A8B0A819}"/>
              </a:ext>
            </a:extLst>
          </p:cNvPr>
          <p:cNvCxnSpPr>
            <a:cxnSpLocks/>
          </p:cNvCxnSpPr>
          <p:nvPr/>
        </p:nvCxnSpPr>
        <p:spPr>
          <a:xfrm>
            <a:off x="63502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D47B38-1F12-41E6-BD12-8FDE50769B9F}"/>
              </a:ext>
            </a:extLst>
          </p:cNvPr>
          <p:cNvCxnSpPr>
            <a:cxnSpLocks/>
          </p:cNvCxnSpPr>
          <p:nvPr/>
        </p:nvCxnSpPr>
        <p:spPr>
          <a:xfrm>
            <a:off x="8318009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8D16D-1446-4D59-AED0-532B98E658CB}"/>
              </a:ext>
            </a:extLst>
          </p:cNvPr>
          <p:cNvCxnSpPr>
            <a:cxnSpLocks/>
          </p:cNvCxnSpPr>
          <p:nvPr/>
        </p:nvCxnSpPr>
        <p:spPr>
          <a:xfrm>
            <a:off x="8318009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AD843EE-F712-4F7A-B6AC-2F2AC1CC3E05}"/>
              </a:ext>
            </a:extLst>
          </p:cNvPr>
          <p:cNvSpPr/>
          <p:nvPr/>
        </p:nvSpPr>
        <p:spPr>
          <a:xfrm>
            <a:off x="443694" y="507754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7BE3C8-70BB-4684-AC62-ED5C305A6045}"/>
              </a:ext>
            </a:extLst>
          </p:cNvPr>
          <p:cNvSpPr/>
          <p:nvPr/>
        </p:nvSpPr>
        <p:spPr>
          <a:xfrm>
            <a:off x="2747623" y="507754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03C8CF-FC31-45F8-BAAD-CA3E4221CFF8}"/>
              </a:ext>
            </a:extLst>
          </p:cNvPr>
          <p:cNvSpPr/>
          <p:nvPr/>
        </p:nvSpPr>
        <p:spPr>
          <a:xfrm>
            <a:off x="4904327" y="507754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6F205E-FE01-44A1-808A-9006FF37658A}"/>
              </a:ext>
            </a:extLst>
          </p:cNvPr>
          <p:cNvSpPr/>
          <p:nvPr/>
        </p:nvSpPr>
        <p:spPr>
          <a:xfrm>
            <a:off x="7073094" y="5098298"/>
            <a:ext cx="12250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Switch Flag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E05A2B-2162-4B7C-8CFA-FA35F13DCF95}"/>
              </a:ext>
            </a:extLst>
          </p:cNvPr>
          <p:cNvSpPr/>
          <p:nvPr/>
        </p:nvSpPr>
        <p:spPr>
          <a:xfrm>
            <a:off x="527190" y="299482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D9BCE2-136A-4738-AE8C-533350B66302}"/>
              </a:ext>
            </a:extLst>
          </p:cNvPr>
          <p:cNvSpPr/>
          <p:nvPr/>
        </p:nvSpPr>
        <p:spPr>
          <a:xfrm>
            <a:off x="2665272" y="302417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45E5F3-15FC-4F9A-8C5C-D2D080848D8D}"/>
              </a:ext>
            </a:extLst>
          </p:cNvPr>
          <p:cNvSpPr/>
          <p:nvPr/>
        </p:nvSpPr>
        <p:spPr>
          <a:xfrm>
            <a:off x="3516867" y="3215746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EEE933-1C54-47F6-B98D-C7E16CD5A2B4}"/>
              </a:ext>
            </a:extLst>
          </p:cNvPr>
          <p:cNvSpPr/>
          <p:nvPr/>
        </p:nvSpPr>
        <p:spPr>
          <a:xfrm>
            <a:off x="4825674" y="3238000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174C8E-BE6D-40B4-9A56-7008227A0BD4}"/>
              </a:ext>
            </a:extLst>
          </p:cNvPr>
          <p:cNvSpPr/>
          <p:nvPr/>
        </p:nvSpPr>
        <p:spPr>
          <a:xfrm>
            <a:off x="5768174" y="3430198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08B971-5D9A-4EB3-9132-2906EBE36335}"/>
              </a:ext>
            </a:extLst>
          </p:cNvPr>
          <p:cNvSpPr/>
          <p:nvPr/>
        </p:nvSpPr>
        <p:spPr>
          <a:xfrm>
            <a:off x="6985773" y="3412698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E9A18-0324-4FEC-8F7A-72EC7DB933AC}"/>
              </a:ext>
            </a:extLst>
          </p:cNvPr>
          <p:cNvSpPr/>
          <p:nvPr/>
        </p:nvSpPr>
        <p:spPr>
          <a:xfrm>
            <a:off x="7765760" y="3620029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64D209-4213-4581-B8D5-8C714C8B4A4A}"/>
              </a:ext>
            </a:extLst>
          </p:cNvPr>
          <p:cNvSpPr/>
          <p:nvPr/>
        </p:nvSpPr>
        <p:spPr>
          <a:xfrm>
            <a:off x="8609690" y="3620029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40532C-3CE2-4A8F-87CE-AFA41B7E6334}"/>
              </a:ext>
            </a:extLst>
          </p:cNvPr>
          <p:cNvSpPr/>
          <p:nvPr/>
        </p:nvSpPr>
        <p:spPr>
          <a:xfrm>
            <a:off x="8671748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RSU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5AC239-7E3B-4F24-A339-ED539C725712}"/>
              </a:ext>
            </a:extLst>
          </p:cNvPr>
          <p:cNvSpPr/>
          <p:nvPr/>
        </p:nvSpPr>
        <p:spPr>
          <a:xfrm>
            <a:off x="9651687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OBU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0A988-3A17-4915-A9A2-D9C51C1C7329}"/>
              </a:ext>
            </a:extLst>
          </p:cNvPr>
          <p:cNvCxnSpPr>
            <a:cxnSpLocks/>
          </p:cNvCxnSpPr>
          <p:nvPr/>
        </p:nvCxnSpPr>
        <p:spPr>
          <a:xfrm>
            <a:off x="9285578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3CE700-3AC2-4623-B01D-C17A1E824ECB}"/>
              </a:ext>
            </a:extLst>
          </p:cNvPr>
          <p:cNvCxnSpPr>
            <a:cxnSpLocks/>
          </p:cNvCxnSpPr>
          <p:nvPr/>
        </p:nvCxnSpPr>
        <p:spPr>
          <a:xfrm>
            <a:off x="9285578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DD1BF0-D6FA-46E6-910A-C304D140D108}"/>
              </a:ext>
            </a:extLst>
          </p:cNvPr>
          <p:cNvCxnSpPr>
            <a:cxnSpLocks/>
          </p:cNvCxnSpPr>
          <p:nvPr/>
        </p:nvCxnSpPr>
        <p:spPr>
          <a:xfrm>
            <a:off x="10269165" y="452125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8714C-3365-4A2A-A608-8D5CACECC1EC}"/>
              </a:ext>
            </a:extLst>
          </p:cNvPr>
          <p:cNvCxnSpPr>
            <a:cxnSpLocks/>
          </p:cNvCxnSpPr>
          <p:nvPr/>
        </p:nvCxnSpPr>
        <p:spPr>
          <a:xfrm>
            <a:off x="10269165" y="484209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0D07BD-1D9E-4178-A6ED-ADF9F918D84E}"/>
              </a:ext>
            </a:extLst>
          </p:cNvPr>
          <p:cNvSpPr/>
          <p:nvPr/>
        </p:nvSpPr>
        <p:spPr>
          <a:xfrm>
            <a:off x="9774405" y="4028641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9CB76A-D394-42D1-9AA4-5A79E6CC3CAB}"/>
              </a:ext>
            </a:extLst>
          </p:cNvPr>
          <p:cNvSpPr/>
          <p:nvPr/>
        </p:nvSpPr>
        <p:spPr>
          <a:xfrm>
            <a:off x="10992004" y="401114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CAA60B-746A-492D-B570-C0E62C4976F3}"/>
              </a:ext>
            </a:extLst>
          </p:cNvPr>
          <p:cNvSpPr/>
          <p:nvPr/>
        </p:nvSpPr>
        <p:spPr>
          <a:xfrm>
            <a:off x="8494878" y="5069536"/>
            <a:ext cx="107914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192.168.0.54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50067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DED73A-771B-42A8-8B22-8FC9C0DC1D10}"/>
              </a:ext>
            </a:extLst>
          </p:cNvPr>
          <p:cNvSpPr/>
          <p:nvPr/>
        </p:nvSpPr>
        <p:spPr>
          <a:xfrm>
            <a:off x="9553992" y="5077540"/>
            <a:ext cx="3706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38127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1856508-2C3B-44DE-832F-F6722C14E232}"/>
              </a:ext>
            </a:extLst>
          </p:cNvPr>
          <p:cNvSpPr/>
          <p:nvPr/>
        </p:nvSpPr>
        <p:spPr>
          <a:xfrm>
            <a:off x="902332" y="706883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DC4E6A-7827-44CC-9B15-46E5848F58A3}"/>
              </a:ext>
            </a:extLst>
          </p:cNvPr>
          <p:cNvSpPr txBox="1"/>
          <p:nvPr/>
        </p:nvSpPr>
        <p:spPr>
          <a:xfrm>
            <a:off x="954587" y="173552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150D142-C8DD-4A26-8272-B8B8960AF719}"/>
              </a:ext>
            </a:extLst>
          </p:cNvPr>
          <p:cNvSpPr/>
          <p:nvPr/>
        </p:nvSpPr>
        <p:spPr>
          <a:xfrm rot="5400000" flipV="1">
            <a:off x="1420987" y="4326977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77A401-48A4-41E1-AED9-6EB33B037FD1}"/>
              </a:ext>
            </a:extLst>
          </p:cNvPr>
          <p:cNvSpPr/>
          <p:nvPr/>
        </p:nvSpPr>
        <p:spPr>
          <a:xfrm>
            <a:off x="4029509" y="706883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518740A-C651-4C4F-9516-02DDCCF3E860}"/>
              </a:ext>
            </a:extLst>
          </p:cNvPr>
          <p:cNvSpPr/>
          <p:nvPr/>
        </p:nvSpPr>
        <p:spPr>
          <a:xfrm rot="5400000" flipV="1">
            <a:off x="1436763" y="1873605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A224652-A069-4BC9-B5E1-A46BC9DB14F6}"/>
              </a:ext>
            </a:extLst>
          </p:cNvPr>
          <p:cNvSpPr/>
          <p:nvPr/>
        </p:nvSpPr>
        <p:spPr>
          <a:xfrm rot="5400000" flipV="1">
            <a:off x="921874" y="2986752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53F4E7-D552-4C97-A1B1-A9EE8280847A}"/>
              </a:ext>
            </a:extLst>
          </p:cNvPr>
          <p:cNvSpPr/>
          <p:nvPr/>
        </p:nvSpPr>
        <p:spPr>
          <a:xfrm>
            <a:off x="1918955" y="717223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6623EF7-6843-4A27-8352-A324C09BA3AD}"/>
              </a:ext>
            </a:extLst>
          </p:cNvPr>
          <p:cNvSpPr/>
          <p:nvPr/>
        </p:nvSpPr>
        <p:spPr>
          <a:xfrm>
            <a:off x="2026452" y="984557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BE932B-3401-4FD1-A6C7-389C0FA4A586}"/>
              </a:ext>
            </a:extLst>
          </p:cNvPr>
          <p:cNvSpPr/>
          <p:nvPr/>
        </p:nvSpPr>
        <p:spPr>
          <a:xfrm>
            <a:off x="2922448" y="989320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F7224D1B-DC4D-48DE-8FD6-AFA908112101}"/>
              </a:ext>
            </a:extLst>
          </p:cNvPr>
          <p:cNvSpPr/>
          <p:nvPr/>
        </p:nvSpPr>
        <p:spPr>
          <a:xfrm rot="5400000">
            <a:off x="4024033" y="1854210"/>
            <a:ext cx="50292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EAB2D6-BD7B-4361-B710-9E66749FF0F8}"/>
              </a:ext>
            </a:extLst>
          </p:cNvPr>
          <p:cNvSpPr/>
          <p:nvPr/>
        </p:nvSpPr>
        <p:spPr>
          <a:xfrm>
            <a:off x="1437036" y="154439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BC78523-6C71-4B38-9CA0-7FF30FF6BF2A}"/>
              </a:ext>
            </a:extLst>
          </p:cNvPr>
          <p:cNvSpPr/>
          <p:nvPr/>
        </p:nvSpPr>
        <p:spPr>
          <a:xfrm>
            <a:off x="1437036" y="20584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/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/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/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C26B9760-1687-40DB-B1B1-EDEF0D916DC7}"/>
              </a:ext>
            </a:extLst>
          </p:cNvPr>
          <p:cNvSpPr/>
          <p:nvPr/>
        </p:nvSpPr>
        <p:spPr>
          <a:xfrm>
            <a:off x="4164443" y="13452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E6B235-A8D3-4FE0-9EC6-F9382F02EDC3}"/>
              </a:ext>
            </a:extLst>
          </p:cNvPr>
          <p:cNvSpPr/>
          <p:nvPr/>
        </p:nvSpPr>
        <p:spPr>
          <a:xfrm>
            <a:off x="4164443" y="228700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9227BFD-D309-49BE-A39E-CE20A3F73D17}"/>
              </a:ext>
            </a:extLst>
          </p:cNvPr>
          <p:cNvSpPr/>
          <p:nvPr/>
        </p:nvSpPr>
        <p:spPr>
          <a:xfrm rot="11040772" flipH="1">
            <a:off x="1704130" y="169928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EE4701F8-7736-4E68-B95E-5D342149C6CC}"/>
              </a:ext>
            </a:extLst>
          </p:cNvPr>
          <p:cNvSpPr/>
          <p:nvPr/>
        </p:nvSpPr>
        <p:spPr>
          <a:xfrm rot="11040772" flipH="1">
            <a:off x="3483971" y="189012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A0B6984-6E74-460D-B21B-4D6204CA2679}"/>
              </a:ext>
            </a:extLst>
          </p:cNvPr>
          <p:cNvSpPr/>
          <p:nvPr/>
        </p:nvSpPr>
        <p:spPr>
          <a:xfrm rot="5400000">
            <a:off x="3780681" y="3041024"/>
            <a:ext cx="995852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/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blipFill>
                <a:blip r:embed="rId5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/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EB2E3CE0-47ED-4765-955C-4360E41771F1}"/>
              </a:ext>
            </a:extLst>
          </p:cNvPr>
          <p:cNvSpPr txBox="1"/>
          <p:nvPr/>
        </p:nvSpPr>
        <p:spPr>
          <a:xfrm>
            <a:off x="4354021" y="1638096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773B1B-D51C-489F-8288-C9591ABA351D}"/>
              </a:ext>
            </a:extLst>
          </p:cNvPr>
          <p:cNvSpPr txBox="1"/>
          <p:nvPr/>
        </p:nvSpPr>
        <p:spPr>
          <a:xfrm>
            <a:off x="4058628" y="2986168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CE1800F-1ECC-4ABE-B4B2-80026F980FF3}"/>
              </a:ext>
            </a:extLst>
          </p:cNvPr>
          <p:cNvSpPr txBox="1"/>
          <p:nvPr/>
        </p:nvSpPr>
        <p:spPr>
          <a:xfrm>
            <a:off x="1086047" y="2897439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2683DAA4-D6E3-4418-8DBF-605479A4690E}"/>
              </a:ext>
            </a:extLst>
          </p:cNvPr>
          <p:cNvSpPr/>
          <p:nvPr/>
        </p:nvSpPr>
        <p:spPr>
          <a:xfrm rot="5400000">
            <a:off x="4127841" y="4067484"/>
            <a:ext cx="305544" cy="8742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1E2F8D8-709C-40AB-87DA-69FC5AF8BAEB}"/>
              </a:ext>
            </a:extLst>
          </p:cNvPr>
          <p:cNvSpPr/>
          <p:nvPr/>
        </p:nvSpPr>
        <p:spPr>
          <a:xfrm>
            <a:off x="1421260" y="399776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2B5BD05-777E-42FA-AB8F-B1C68A7BFBA3}"/>
              </a:ext>
            </a:extLst>
          </p:cNvPr>
          <p:cNvSpPr/>
          <p:nvPr/>
        </p:nvSpPr>
        <p:spPr>
          <a:xfrm>
            <a:off x="1421260" y="4511848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/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/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6A8D2AC-E53E-4E3D-81E6-783E68342B96}"/>
              </a:ext>
            </a:extLst>
          </p:cNvPr>
          <p:cNvSpPr/>
          <p:nvPr/>
        </p:nvSpPr>
        <p:spPr>
          <a:xfrm>
            <a:off x="4171568" y="3655213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369F54D-369F-4BE3-8D89-AD5F6AA66E4A}"/>
              </a:ext>
            </a:extLst>
          </p:cNvPr>
          <p:cNvSpPr/>
          <p:nvPr/>
        </p:nvSpPr>
        <p:spPr>
          <a:xfrm>
            <a:off x="4179096" y="432111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AD809CFA-AC88-42CC-9956-CAEC204DA64F}"/>
              </a:ext>
            </a:extLst>
          </p:cNvPr>
          <p:cNvSpPr/>
          <p:nvPr/>
        </p:nvSpPr>
        <p:spPr>
          <a:xfrm rot="11040772" flipH="1">
            <a:off x="2446568" y="4223838"/>
            <a:ext cx="1735317" cy="11649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83701424-2C5B-4D6C-9FA1-62BC14308ACB}"/>
              </a:ext>
            </a:extLst>
          </p:cNvPr>
          <p:cNvSpPr/>
          <p:nvPr/>
        </p:nvSpPr>
        <p:spPr>
          <a:xfrm rot="11040772" flipH="1">
            <a:off x="3538532" y="4415626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209C2F-7A21-4D1F-8B11-13786423A245}"/>
              </a:ext>
            </a:extLst>
          </p:cNvPr>
          <p:cNvSpPr txBox="1"/>
          <p:nvPr/>
        </p:nvSpPr>
        <p:spPr>
          <a:xfrm>
            <a:off x="923548" y="4190824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56601CAA-A6DF-429F-B70E-330A179A424F}"/>
              </a:ext>
            </a:extLst>
          </p:cNvPr>
          <p:cNvSpPr/>
          <p:nvPr/>
        </p:nvSpPr>
        <p:spPr>
          <a:xfrm rot="10559228">
            <a:off x="2464531" y="3788633"/>
            <a:ext cx="1661677" cy="10039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/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blipFill>
                <a:blip r:embed="rId9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/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blipFill>
                <a:blip r:embed="rId10"/>
                <a:stretch>
                  <a:fillRect t="-137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/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/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blipFill>
                <a:blip r:embed="rId12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/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/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/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103C74B2-4687-48E1-BE22-7A199C774BC8}"/>
              </a:ext>
            </a:extLst>
          </p:cNvPr>
          <p:cNvSpPr txBox="1"/>
          <p:nvPr/>
        </p:nvSpPr>
        <p:spPr>
          <a:xfrm>
            <a:off x="4373507" y="395483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7D5C2C-BEE8-4B78-9E9D-56BFD0CE80A4}"/>
              </a:ext>
            </a:extLst>
          </p:cNvPr>
          <p:cNvSpPr/>
          <p:nvPr/>
        </p:nvSpPr>
        <p:spPr>
          <a:xfrm>
            <a:off x="2350900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56E0E3-1921-4D7B-A651-04A5A6FEBACD}"/>
              </a:ext>
            </a:extLst>
          </p:cNvPr>
          <p:cNvSpPr/>
          <p:nvPr/>
        </p:nvSpPr>
        <p:spPr>
          <a:xfrm>
            <a:off x="3299495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/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C22A6BD-5298-435A-8083-EF2249B640AF}"/>
              </a:ext>
            </a:extLst>
          </p:cNvPr>
          <p:cNvSpPr/>
          <p:nvPr/>
        </p:nvSpPr>
        <p:spPr>
          <a:xfrm>
            <a:off x="7009252" y="783827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11CCF-BBD8-4189-9406-D19F72C61E2F}"/>
              </a:ext>
            </a:extLst>
          </p:cNvPr>
          <p:cNvSpPr txBox="1"/>
          <p:nvPr/>
        </p:nvSpPr>
        <p:spPr>
          <a:xfrm>
            <a:off x="7061507" y="1812465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17DF27C-5A97-4C86-A851-B60D1ED64458}"/>
              </a:ext>
            </a:extLst>
          </p:cNvPr>
          <p:cNvSpPr/>
          <p:nvPr/>
        </p:nvSpPr>
        <p:spPr>
          <a:xfrm rot="5400000" flipV="1">
            <a:off x="7550808" y="4260504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1564E4-0CD9-4469-BDD5-ED919D593849}"/>
              </a:ext>
            </a:extLst>
          </p:cNvPr>
          <p:cNvSpPr/>
          <p:nvPr/>
        </p:nvSpPr>
        <p:spPr>
          <a:xfrm>
            <a:off x="10136429" y="783827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B103737-5414-4625-B0CB-69B1833BC923}"/>
              </a:ext>
            </a:extLst>
          </p:cNvPr>
          <p:cNvSpPr/>
          <p:nvPr/>
        </p:nvSpPr>
        <p:spPr>
          <a:xfrm rot="5400000" flipV="1">
            <a:off x="7543683" y="1950549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DB60FAB-9D93-4DD0-8928-A4608EE50F8E}"/>
              </a:ext>
            </a:extLst>
          </p:cNvPr>
          <p:cNvSpPr/>
          <p:nvPr/>
        </p:nvSpPr>
        <p:spPr>
          <a:xfrm rot="5400000" flipV="1">
            <a:off x="7028794" y="3063696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673254-6B51-4063-B8A3-89040A30E26B}"/>
              </a:ext>
            </a:extLst>
          </p:cNvPr>
          <p:cNvSpPr/>
          <p:nvPr/>
        </p:nvSpPr>
        <p:spPr>
          <a:xfrm>
            <a:off x="8025875" y="794167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6171D-D41D-4721-BBE6-B51D84E265AD}"/>
              </a:ext>
            </a:extLst>
          </p:cNvPr>
          <p:cNvSpPr/>
          <p:nvPr/>
        </p:nvSpPr>
        <p:spPr>
          <a:xfrm>
            <a:off x="8133372" y="1061501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3BB582-6AE9-48E2-91A2-28A8B8EF90C8}"/>
              </a:ext>
            </a:extLst>
          </p:cNvPr>
          <p:cNvSpPr/>
          <p:nvPr/>
        </p:nvSpPr>
        <p:spPr>
          <a:xfrm>
            <a:off x="9029368" y="1066264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FD8BF7-582C-426B-B3ED-ECB5DF220998}"/>
              </a:ext>
            </a:extLst>
          </p:cNvPr>
          <p:cNvSpPr/>
          <p:nvPr/>
        </p:nvSpPr>
        <p:spPr>
          <a:xfrm>
            <a:off x="7543956" y="162133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A39787-86DB-46BB-9A92-D88715826F99}"/>
              </a:ext>
            </a:extLst>
          </p:cNvPr>
          <p:cNvSpPr/>
          <p:nvPr/>
        </p:nvSpPr>
        <p:spPr>
          <a:xfrm>
            <a:off x="7543956" y="213541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/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/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/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F6B11E6A-999C-4336-A7CF-F521CA9BC20C}"/>
              </a:ext>
            </a:extLst>
          </p:cNvPr>
          <p:cNvSpPr/>
          <p:nvPr/>
        </p:nvSpPr>
        <p:spPr>
          <a:xfrm>
            <a:off x="10271363" y="1422202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FC0D951-4B89-4F3C-8117-326B4B3FF011}"/>
              </a:ext>
            </a:extLst>
          </p:cNvPr>
          <p:cNvSpPr/>
          <p:nvPr/>
        </p:nvSpPr>
        <p:spPr>
          <a:xfrm>
            <a:off x="10271363" y="195435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C1B5C586-A4A0-44E1-B42B-E88E1BD1AC3B}"/>
              </a:ext>
            </a:extLst>
          </p:cNvPr>
          <p:cNvSpPr/>
          <p:nvPr/>
        </p:nvSpPr>
        <p:spPr>
          <a:xfrm rot="11040772" flipH="1">
            <a:off x="7820090" y="1833131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B203328D-528C-4008-843F-551BCA923BB7}"/>
              </a:ext>
            </a:extLst>
          </p:cNvPr>
          <p:cNvSpPr/>
          <p:nvPr/>
        </p:nvSpPr>
        <p:spPr>
          <a:xfrm rot="11040772" flipH="1">
            <a:off x="9599931" y="2023963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870A9BC2-AEA2-4C6E-9E7B-E38B3AD29F3C}"/>
              </a:ext>
            </a:extLst>
          </p:cNvPr>
          <p:cNvSpPr/>
          <p:nvPr/>
        </p:nvSpPr>
        <p:spPr>
          <a:xfrm rot="5400000">
            <a:off x="9698087" y="2903754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/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blipFill>
                <a:blip r:embed="rId18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/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EA9438A-9EE6-4C9D-B80B-0770BFBD7E2B}"/>
              </a:ext>
            </a:extLst>
          </p:cNvPr>
          <p:cNvSpPr txBox="1"/>
          <p:nvPr/>
        </p:nvSpPr>
        <p:spPr>
          <a:xfrm>
            <a:off x="10460941" y="171504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5423C6-C4C2-40E6-B65E-505BA74C6056}"/>
              </a:ext>
            </a:extLst>
          </p:cNvPr>
          <p:cNvSpPr txBox="1"/>
          <p:nvPr/>
        </p:nvSpPr>
        <p:spPr>
          <a:xfrm>
            <a:off x="10165548" y="3063112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C77BFD-84FD-4636-AFEA-1397DD20C28D}"/>
              </a:ext>
            </a:extLst>
          </p:cNvPr>
          <p:cNvSpPr txBox="1"/>
          <p:nvPr/>
        </p:nvSpPr>
        <p:spPr>
          <a:xfrm>
            <a:off x="7192967" y="2974383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9E75F6F8-9F35-4774-ABBD-3F3C4C9A52DF}"/>
              </a:ext>
            </a:extLst>
          </p:cNvPr>
          <p:cNvSpPr/>
          <p:nvPr/>
        </p:nvSpPr>
        <p:spPr>
          <a:xfrm rot="5400000">
            <a:off x="10271676" y="410751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4C29BB4-4CB2-4F3B-93F8-5695FAB43598}"/>
              </a:ext>
            </a:extLst>
          </p:cNvPr>
          <p:cNvSpPr/>
          <p:nvPr/>
        </p:nvSpPr>
        <p:spPr>
          <a:xfrm>
            <a:off x="7551081" y="3931294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DDD937-87D8-4FC4-BD76-334D86A2288A}"/>
              </a:ext>
            </a:extLst>
          </p:cNvPr>
          <p:cNvSpPr/>
          <p:nvPr/>
        </p:nvSpPr>
        <p:spPr>
          <a:xfrm>
            <a:off x="7551081" y="44453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/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/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E495DEE1-9795-4EE7-94AF-365B0B821340}"/>
              </a:ext>
            </a:extLst>
          </p:cNvPr>
          <p:cNvSpPr/>
          <p:nvPr/>
        </p:nvSpPr>
        <p:spPr>
          <a:xfrm>
            <a:off x="10278488" y="3732157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D4B266A-6FB8-42CC-9015-277A7383223F}"/>
              </a:ext>
            </a:extLst>
          </p:cNvPr>
          <p:cNvSpPr/>
          <p:nvPr/>
        </p:nvSpPr>
        <p:spPr>
          <a:xfrm>
            <a:off x="10278488" y="430365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DA10A291-6B3E-44DE-B217-2A95E0ECA8E3}"/>
              </a:ext>
            </a:extLst>
          </p:cNvPr>
          <p:cNvSpPr/>
          <p:nvPr/>
        </p:nvSpPr>
        <p:spPr>
          <a:xfrm rot="11040772" flipH="1">
            <a:off x="7810985" y="4156942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8197D12-903F-4D0A-B69A-9BCA5D4A0BB4}"/>
              </a:ext>
            </a:extLst>
          </p:cNvPr>
          <p:cNvSpPr/>
          <p:nvPr/>
        </p:nvSpPr>
        <p:spPr>
          <a:xfrm rot="11040772" flipH="1">
            <a:off x="9590825" y="4347774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E56D935-6150-4479-B9E8-134CD2713BDE}"/>
              </a:ext>
            </a:extLst>
          </p:cNvPr>
          <p:cNvSpPr txBox="1"/>
          <p:nvPr/>
        </p:nvSpPr>
        <p:spPr>
          <a:xfrm>
            <a:off x="7053369" y="412435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E5BB5C17-1EB0-45DC-85D1-F80CD2303A56}"/>
              </a:ext>
            </a:extLst>
          </p:cNvPr>
          <p:cNvSpPr/>
          <p:nvPr/>
        </p:nvSpPr>
        <p:spPr>
          <a:xfrm rot="10559228">
            <a:off x="7810589" y="3892233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/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blipFill>
                <a:blip r:embed="rId2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/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blipFill>
                <a:blip r:embed="rId22"/>
                <a:stretch>
                  <a:fillRect t="-16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/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blipFill>
                <a:blip r:embed="rId2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/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blipFill>
                <a:blip r:embed="rId24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/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blipFill>
                <a:blip r:embed="rId25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/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blipFill>
                <a:blip r:embed="rId26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/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blipFill>
                <a:blip r:embed="rId2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958A4F78-3C1D-45BA-849F-9011F0BC60D3}"/>
              </a:ext>
            </a:extLst>
          </p:cNvPr>
          <p:cNvSpPr txBox="1"/>
          <p:nvPr/>
        </p:nvSpPr>
        <p:spPr>
          <a:xfrm>
            <a:off x="10480427" y="4031782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6DC806-3F96-4CBF-8C94-0815802B2C80}"/>
              </a:ext>
            </a:extLst>
          </p:cNvPr>
          <p:cNvSpPr/>
          <p:nvPr/>
        </p:nvSpPr>
        <p:spPr>
          <a:xfrm>
            <a:off x="8457820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9A6310B-9373-4EB2-93CC-04AC6D368836}"/>
              </a:ext>
            </a:extLst>
          </p:cNvPr>
          <p:cNvSpPr/>
          <p:nvPr/>
        </p:nvSpPr>
        <p:spPr>
          <a:xfrm>
            <a:off x="9406415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/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65586655-7331-4990-B5FE-B9DDF7634384}"/>
              </a:ext>
            </a:extLst>
          </p:cNvPr>
          <p:cNvSpPr/>
          <p:nvPr/>
        </p:nvSpPr>
        <p:spPr>
          <a:xfrm rot="5400000">
            <a:off x="10266024" y="1768915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/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blipFill>
                <a:blip r:embed="rId2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7DB268B4-10BB-418E-8828-7F97D752B260}"/>
              </a:ext>
            </a:extLst>
          </p:cNvPr>
          <p:cNvSpPr/>
          <p:nvPr/>
        </p:nvSpPr>
        <p:spPr>
          <a:xfrm rot="11040772" flipH="1">
            <a:off x="1715411" y="3988096"/>
            <a:ext cx="637972" cy="10177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1A8722AB-7079-41C5-B67C-993894D247A4}"/>
              </a:ext>
            </a:extLst>
          </p:cNvPr>
          <p:cNvSpPr/>
          <p:nvPr/>
        </p:nvSpPr>
        <p:spPr>
          <a:xfrm rot="10559228">
            <a:off x="1656784" y="4151256"/>
            <a:ext cx="670447" cy="8987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4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57048" y="28857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VISSIM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 +dt)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 +dt)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Control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),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 to ego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Get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</a:t>
                </a:r>
                <a:r>
                  <a:rPr lang="en-US" sz="1200" dirty="0" err="1">
                    <a:latin typeface="Calibri" panose="020F0502020204030204" pitchFamily="34" charset="0"/>
                  </a:rPr>
                  <a:t>cmd</a:t>
                </a:r>
                <a:r>
                  <a:rPr lang="en-US" sz="1200" dirty="0">
                    <a:latin typeface="Calibri" panose="020F0502020204030204" pitchFamily="34" charset="0"/>
                  </a:rPr>
                  <a:t>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  <a:blipFill>
                <a:blip r:embed="rId3"/>
                <a:stretch>
                  <a:fillRect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6" y="1880942"/>
            <a:ext cx="2578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451632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31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F8D0E-FBA7-DAF6-5470-5762B27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8" y="0"/>
            <a:ext cx="4068468" cy="3438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03118-EA87-9269-847B-F3FAAF95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6" y="3423138"/>
            <a:ext cx="4212773" cy="3368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3AEB-82B7-6F97-1228-BCC177B6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69" y="62524"/>
            <a:ext cx="4633719" cy="3653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/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3.4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13.8017092</m:t>
                          </m:r>
                        </m:lim>
                      </m:limLow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3.3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13.7910480</m:t>
                          </m:r>
                        </m:lim>
                      </m:limLow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+0.1⋅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(3.3)</m:t>
                              </m:r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0.106611319</m:t>
                          </m:r>
                        </m:lim>
                      </m:limLow>
                    </m:oMath>
                  </m:oMathPara>
                </a14:m>
                <a:endParaRPr lang="en-US" i="1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97120" y="149996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SUMO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Receive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Simulate next step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  <a:blipFill>
                <a:blip r:embed="rId3"/>
                <a:stretch>
                  <a:fillRect t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5" y="1880942"/>
            <a:ext cx="2872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traffic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745414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76EAC-4E57-4642-9E79-81D3BC054855}"/>
              </a:ext>
            </a:extLst>
          </p:cNvPr>
          <p:cNvSpPr/>
          <p:nvPr/>
        </p:nvSpPr>
        <p:spPr>
          <a:xfrm>
            <a:off x="6012362" y="3377135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5FCB18-EAD6-422C-AA8E-B7A3F8AD4E33}"/>
              </a:ext>
            </a:extLst>
          </p:cNvPr>
          <p:cNvSpPr/>
          <p:nvPr/>
        </p:nvSpPr>
        <p:spPr>
          <a:xfrm rot="5400000" flipV="1">
            <a:off x="6553918" y="6853812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DD5EE-623D-4D2B-82A5-183F5C78716E}"/>
              </a:ext>
            </a:extLst>
          </p:cNvPr>
          <p:cNvSpPr/>
          <p:nvPr/>
        </p:nvSpPr>
        <p:spPr>
          <a:xfrm>
            <a:off x="9139539" y="3377135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B667E5-1237-41AE-84F1-BC28518C7A01}"/>
              </a:ext>
            </a:extLst>
          </p:cNvPr>
          <p:cNvSpPr/>
          <p:nvPr/>
        </p:nvSpPr>
        <p:spPr>
          <a:xfrm rot="5400000" flipV="1">
            <a:off x="6032690" y="5390869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D7E35-D938-4612-A95B-AD367934DEC7}"/>
              </a:ext>
            </a:extLst>
          </p:cNvPr>
          <p:cNvSpPr/>
          <p:nvPr/>
        </p:nvSpPr>
        <p:spPr>
          <a:xfrm>
            <a:off x="7028985" y="3387475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BC6DC-6471-4AD1-BF84-708D3F25FEEC}"/>
              </a:ext>
            </a:extLst>
          </p:cNvPr>
          <p:cNvSpPr/>
          <p:nvPr/>
        </p:nvSpPr>
        <p:spPr>
          <a:xfrm>
            <a:off x="7136482" y="3654809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B34A7-5E35-400F-9660-28CB88D22046}"/>
              </a:ext>
            </a:extLst>
          </p:cNvPr>
          <p:cNvSpPr/>
          <p:nvPr/>
        </p:nvSpPr>
        <p:spPr>
          <a:xfrm>
            <a:off x="8032478" y="3659572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6EB00D-1474-4B5F-967B-177F73B24E0C}"/>
              </a:ext>
            </a:extLst>
          </p:cNvPr>
          <p:cNvSpPr/>
          <p:nvPr/>
        </p:nvSpPr>
        <p:spPr>
          <a:xfrm>
            <a:off x="6547066" y="421464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/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/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56B496C-7EBC-4AC3-A2E1-88B41731F035}"/>
              </a:ext>
            </a:extLst>
          </p:cNvPr>
          <p:cNvSpPr/>
          <p:nvPr/>
        </p:nvSpPr>
        <p:spPr>
          <a:xfrm>
            <a:off x="9274473" y="401551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6DC82D-4AE3-4663-A4B7-399C5FAE1767}"/>
              </a:ext>
            </a:extLst>
          </p:cNvPr>
          <p:cNvSpPr/>
          <p:nvPr/>
        </p:nvSpPr>
        <p:spPr>
          <a:xfrm>
            <a:off x="9274473" y="45476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229C17F-5704-48B3-946D-053920CCB837}"/>
              </a:ext>
            </a:extLst>
          </p:cNvPr>
          <p:cNvSpPr/>
          <p:nvPr/>
        </p:nvSpPr>
        <p:spPr>
          <a:xfrm rot="11040772" flipH="1">
            <a:off x="6823200" y="44264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A658F4-66FA-4D6B-B047-DE472C2955CF}"/>
              </a:ext>
            </a:extLst>
          </p:cNvPr>
          <p:cNvSpPr/>
          <p:nvPr/>
        </p:nvSpPr>
        <p:spPr>
          <a:xfrm rot="11040772" flipH="1">
            <a:off x="8603041" y="46172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3D55EC6-F0F3-48D3-87BC-16451159B392}"/>
              </a:ext>
            </a:extLst>
          </p:cNvPr>
          <p:cNvSpPr/>
          <p:nvPr/>
        </p:nvSpPr>
        <p:spPr>
          <a:xfrm rot="5400000">
            <a:off x="8701197" y="5497062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/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blipFill>
                <a:blip r:embed="rId6"/>
                <a:stretch>
                  <a:fillRect t="-1099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/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17A32A1-4DB9-40A4-B2AC-A29DC34F79F5}"/>
              </a:ext>
            </a:extLst>
          </p:cNvPr>
          <p:cNvSpPr txBox="1"/>
          <p:nvPr/>
        </p:nvSpPr>
        <p:spPr>
          <a:xfrm>
            <a:off x="9464051" y="430834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C6EE39-94C7-4165-A5F3-38C18A785823}"/>
              </a:ext>
            </a:extLst>
          </p:cNvPr>
          <p:cNvSpPr txBox="1"/>
          <p:nvPr/>
        </p:nvSpPr>
        <p:spPr>
          <a:xfrm>
            <a:off x="9168658" y="5656420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F62905-1D1C-4096-9072-73CA390AFC49}"/>
              </a:ext>
            </a:extLst>
          </p:cNvPr>
          <p:cNvSpPr txBox="1"/>
          <p:nvPr/>
        </p:nvSpPr>
        <p:spPr>
          <a:xfrm>
            <a:off x="6196077" y="5567691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9A57B2E-79AF-4818-A47C-6FCE86FB5D1C}"/>
              </a:ext>
            </a:extLst>
          </p:cNvPr>
          <p:cNvSpPr/>
          <p:nvPr/>
        </p:nvSpPr>
        <p:spPr>
          <a:xfrm rot="5400000">
            <a:off x="9139532" y="6836073"/>
            <a:ext cx="518973" cy="10418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896D1-FEEE-459B-B0E0-A7E11EA1BC87}"/>
              </a:ext>
            </a:extLst>
          </p:cNvPr>
          <p:cNvSpPr/>
          <p:nvPr/>
        </p:nvSpPr>
        <p:spPr>
          <a:xfrm>
            <a:off x="6554191" y="6524602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32F85CB-6016-4563-AB2D-C3E1CDBB5860}"/>
              </a:ext>
            </a:extLst>
          </p:cNvPr>
          <p:cNvSpPr/>
          <p:nvPr/>
        </p:nvSpPr>
        <p:spPr>
          <a:xfrm>
            <a:off x="6554191" y="7038683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/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/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C7DF58F-D488-4DB1-8015-58B16850DEB5}"/>
              </a:ext>
            </a:extLst>
          </p:cNvPr>
          <p:cNvSpPr/>
          <p:nvPr/>
        </p:nvSpPr>
        <p:spPr>
          <a:xfrm>
            <a:off x="9281598" y="632546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89C1B4-797B-416A-813D-58D58749CBEC}"/>
              </a:ext>
            </a:extLst>
          </p:cNvPr>
          <p:cNvSpPr/>
          <p:nvPr/>
        </p:nvSpPr>
        <p:spPr>
          <a:xfrm>
            <a:off x="9291131" y="721867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FEDD195-CE8E-4ED8-B9A8-36882D5F34B4}"/>
              </a:ext>
            </a:extLst>
          </p:cNvPr>
          <p:cNvSpPr/>
          <p:nvPr/>
        </p:nvSpPr>
        <p:spPr>
          <a:xfrm rot="11040772" flipH="1">
            <a:off x="6835314" y="72102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3FE67F7-01EC-4122-AE22-00C3A4F9C4C8}"/>
              </a:ext>
            </a:extLst>
          </p:cNvPr>
          <p:cNvSpPr/>
          <p:nvPr/>
        </p:nvSpPr>
        <p:spPr>
          <a:xfrm rot="11040772" flipH="1">
            <a:off x="8615154" y="74010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0B3286-20EE-4074-BF04-FD2691B20C7D}"/>
              </a:ext>
            </a:extLst>
          </p:cNvPr>
          <p:cNvSpPr txBox="1"/>
          <p:nvPr/>
        </p:nvSpPr>
        <p:spPr>
          <a:xfrm>
            <a:off x="6056479" y="6717659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38462B7-7896-4AA7-95C8-8729C9090DBE}"/>
              </a:ext>
            </a:extLst>
          </p:cNvPr>
          <p:cNvSpPr/>
          <p:nvPr/>
        </p:nvSpPr>
        <p:spPr>
          <a:xfrm rot="10559228">
            <a:off x="6813699" y="6485541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/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/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blipFill>
                <a:blip r:embed="rId11"/>
                <a:stretch>
                  <a:fillRect t="-1568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/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/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/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/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/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blipFill>
                <a:blip r:embed="rId16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EAAE329-1BF4-4A3B-B1D5-BEB76ABFCE9E}"/>
              </a:ext>
            </a:extLst>
          </p:cNvPr>
          <p:cNvSpPr txBox="1"/>
          <p:nvPr/>
        </p:nvSpPr>
        <p:spPr>
          <a:xfrm>
            <a:off x="9483537" y="662509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5EF1F7-D6A2-4F01-973B-725D824E4DC5}"/>
              </a:ext>
            </a:extLst>
          </p:cNvPr>
          <p:cNvSpPr/>
          <p:nvPr/>
        </p:nvSpPr>
        <p:spPr>
          <a:xfrm>
            <a:off x="7460930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8E5EF5-25C9-49FE-8BA7-A9B06F0B3AD1}"/>
              </a:ext>
            </a:extLst>
          </p:cNvPr>
          <p:cNvSpPr/>
          <p:nvPr/>
        </p:nvSpPr>
        <p:spPr>
          <a:xfrm>
            <a:off x="8409525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/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525ECF2E-A95D-4981-9A80-AAFC76C223AF}"/>
              </a:ext>
            </a:extLst>
          </p:cNvPr>
          <p:cNvSpPr/>
          <p:nvPr/>
        </p:nvSpPr>
        <p:spPr>
          <a:xfrm rot="5400000">
            <a:off x="9269134" y="436222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F5B596-E220-4919-8287-AD77C028C1A2}"/>
              </a:ext>
            </a:extLst>
          </p:cNvPr>
          <p:cNvSpPr/>
          <p:nvPr/>
        </p:nvSpPr>
        <p:spPr>
          <a:xfrm>
            <a:off x="567250" y="841379"/>
            <a:ext cx="1281653" cy="2022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E5BA4-573A-4C92-8D92-E53E55B071E1}"/>
              </a:ext>
            </a:extLst>
          </p:cNvPr>
          <p:cNvSpPr/>
          <p:nvPr/>
        </p:nvSpPr>
        <p:spPr>
          <a:xfrm>
            <a:off x="3361893" y="-43077"/>
            <a:ext cx="4268617" cy="432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34C5F-8F67-483B-8D1A-0DBE9AA106E9}"/>
              </a:ext>
            </a:extLst>
          </p:cNvPr>
          <p:cNvSpPr/>
          <p:nvPr/>
        </p:nvSpPr>
        <p:spPr>
          <a:xfrm>
            <a:off x="3492320" y="1311097"/>
            <a:ext cx="896431" cy="1743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49B30-ECD4-48C8-B48A-23EF4084379B}"/>
              </a:ext>
            </a:extLst>
          </p:cNvPr>
          <p:cNvSpPr/>
          <p:nvPr/>
        </p:nvSpPr>
        <p:spPr>
          <a:xfrm>
            <a:off x="6455389" y="1975915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EB5D136-AF7E-4711-B1E9-87262AB69F4E}"/>
              </a:ext>
            </a:extLst>
          </p:cNvPr>
          <p:cNvCxnSpPr>
            <a:cxnSpLocks/>
          </p:cNvCxnSpPr>
          <p:nvPr/>
        </p:nvCxnSpPr>
        <p:spPr>
          <a:xfrm rot="10800000">
            <a:off x="9249432" y="4353994"/>
            <a:ext cx="4735" cy="2304446"/>
          </a:xfrm>
          <a:prstGeom prst="bentConnector3">
            <a:avLst>
              <a:gd name="adj1" fmla="val 12669398"/>
            </a:avLst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AEB42A-7D15-42B6-BE5C-A9A95E45FF39}"/>
              </a:ext>
            </a:extLst>
          </p:cNvPr>
          <p:cNvCxnSpPr>
            <a:cxnSpLocks/>
          </p:cNvCxnSpPr>
          <p:nvPr/>
        </p:nvCxnSpPr>
        <p:spPr>
          <a:xfrm flipV="1">
            <a:off x="7187528" y="5420666"/>
            <a:ext cx="2066638" cy="1210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8FD7A-8ADF-47A9-8D12-71458D69914F}"/>
              </a:ext>
            </a:extLst>
          </p:cNvPr>
          <p:cNvSpPr/>
          <p:nvPr/>
        </p:nvSpPr>
        <p:spPr>
          <a:xfrm>
            <a:off x="6450654" y="909242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2EE82-D04A-4D8D-8938-55BC69DBE125}"/>
              </a:ext>
            </a:extLst>
          </p:cNvPr>
          <p:cNvSpPr/>
          <p:nvPr/>
        </p:nvSpPr>
        <p:spPr>
          <a:xfrm>
            <a:off x="6455389" y="3213688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22C933-913F-4113-BF89-050E0BD6FB00}"/>
              </a:ext>
            </a:extLst>
          </p:cNvPr>
          <p:cNvCxnSpPr>
            <a:cxnSpLocks/>
          </p:cNvCxnSpPr>
          <p:nvPr/>
        </p:nvCxnSpPr>
        <p:spPr>
          <a:xfrm>
            <a:off x="1852661" y="2503270"/>
            <a:ext cx="16396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756328-AB26-4E0C-8E37-6995616844BD}"/>
              </a:ext>
            </a:extLst>
          </p:cNvPr>
          <p:cNvGrpSpPr/>
          <p:nvPr/>
        </p:nvGrpSpPr>
        <p:grpSpPr>
          <a:xfrm>
            <a:off x="9189475" y="615866"/>
            <a:ext cx="1608981" cy="771613"/>
            <a:chOff x="12512837" y="5834742"/>
            <a:chExt cx="3217962" cy="1543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21396F-82A3-4F3E-A041-769CEAEE799D}"/>
                </a:ext>
              </a:extLst>
            </p:cNvPr>
            <p:cNvSpPr/>
            <p:nvPr/>
          </p:nvSpPr>
          <p:spPr>
            <a:xfrm>
              <a:off x="12512837" y="5834742"/>
              <a:ext cx="3217962" cy="1543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Signal Controller</a:t>
              </a:r>
            </a:p>
          </p:txBody>
        </p:sp>
        <p:pic>
          <p:nvPicPr>
            <p:cNvPr id="19" name="Picture 1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55A847-BD98-4EAB-A800-4E39059D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646" y="6285767"/>
              <a:ext cx="1872343" cy="1092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3C25D-148B-479D-81A3-2A43AE1E690F}"/>
              </a:ext>
            </a:extLst>
          </p:cNvPr>
          <p:cNvGrpSpPr/>
          <p:nvPr/>
        </p:nvGrpSpPr>
        <p:grpSpPr>
          <a:xfrm>
            <a:off x="9192435" y="1434644"/>
            <a:ext cx="2413335" cy="1280181"/>
            <a:chOff x="13027111" y="1511198"/>
            <a:chExt cx="4826670" cy="25603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51DC85-3BA3-4353-968E-0B326E219232}"/>
                </a:ext>
              </a:extLst>
            </p:cNvPr>
            <p:cNvSpPr/>
            <p:nvPr/>
          </p:nvSpPr>
          <p:spPr>
            <a:xfrm>
              <a:off x="13027111" y="1511198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60F10B-9391-4195-9790-A1EB0D20C6E4}"/>
                </a:ext>
              </a:extLst>
            </p:cNvPr>
            <p:cNvSpPr/>
            <p:nvPr/>
          </p:nvSpPr>
          <p:spPr>
            <a:xfrm>
              <a:off x="13163166" y="2091655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9CB28A-BC38-497C-A5C2-4908B040E8AD}"/>
                </a:ext>
              </a:extLst>
            </p:cNvPr>
            <p:cNvGrpSpPr/>
            <p:nvPr/>
          </p:nvGrpSpPr>
          <p:grpSpPr>
            <a:xfrm>
              <a:off x="15551297" y="2135994"/>
              <a:ext cx="2163928" cy="1855577"/>
              <a:chOff x="16133223" y="928915"/>
              <a:chExt cx="2163928" cy="1855577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272AC5-3353-4BBC-8170-234D000E1E29}"/>
                  </a:ext>
                </a:extLst>
              </p:cNvPr>
              <p:cNvSpPr/>
              <p:nvPr/>
            </p:nvSpPr>
            <p:spPr>
              <a:xfrm>
                <a:off x="16133223" y="928915"/>
                <a:ext cx="2163928" cy="185557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HIL Testbed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20D7188-5956-40F9-86DE-EB932A60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17730" y="1432630"/>
                <a:ext cx="1794914" cy="123309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E7A89E-5C38-43C0-8639-C092F7DD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7229" y="2957704"/>
              <a:ext cx="1732702" cy="98288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76A0A1-A9F2-4D5E-9231-BE550B8F5EA7}"/>
              </a:ext>
            </a:extLst>
          </p:cNvPr>
          <p:cNvGrpSpPr/>
          <p:nvPr/>
        </p:nvGrpSpPr>
        <p:grpSpPr>
          <a:xfrm>
            <a:off x="9187899" y="2763982"/>
            <a:ext cx="2413335" cy="1280181"/>
            <a:chOff x="11450780" y="4461043"/>
            <a:chExt cx="4826670" cy="25603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20E7D1-A7CF-49F8-A484-481BF4409C84}"/>
                </a:ext>
              </a:extLst>
            </p:cNvPr>
            <p:cNvSpPr/>
            <p:nvPr/>
          </p:nvSpPr>
          <p:spPr>
            <a:xfrm>
              <a:off x="11450780" y="4461043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CA3ADB-A1C9-4618-9981-0C92EEB7AB5A}"/>
                </a:ext>
              </a:extLst>
            </p:cNvPr>
            <p:cNvSpPr/>
            <p:nvPr/>
          </p:nvSpPr>
          <p:spPr>
            <a:xfrm>
              <a:off x="11586835" y="5041500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25B33A-54EB-4CB7-95E0-C8B231030246}"/>
                </a:ext>
              </a:extLst>
            </p:cNvPr>
            <p:cNvSpPr/>
            <p:nvPr/>
          </p:nvSpPr>
          <p:spPr>
            <a:xfrm>
              <a:off x="13974966" y="5085839"/>
              <a:ext cx="2163928" cy="18555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HIL Testbed</a:t>
              </a:r>
            </a:p>
          </p:txBody>
        </p:sp>
        <p:pic>
          <p:nvPicPr>
            <p:cNvPr id="31" name="Picture 4" descr="Image result for dspace asm lidar">
              <a:extLst>
                <a:ext uri="{FF2B5EF4-FFF2-40B4-BE49-F238E27FC236}">
                  <a16:creationId xmlns:a16="http://schemas.microsoft.com/office/drawing/2014/main" id="{9F55841E-54E1-4059-8CD4-C4A9FEE68A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54999" y="5863691"/>
              <a:ext cx="1770526" cy="98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E28FD84-29F6-4628-AE59-10157578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5548" y="5680409"/>
              <a:ext cx="2061029" cy="115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BC128E-935D-4A68-BC13-B4822EE31DB3}"/>
              </a:ext>
            </a:extLst>
          </p:cNvPr>
          <p:cNvSpPr txBox="1"/>
          <p:nvPr/>
        </p:nvSpPr>
        <p:spPr>
          <a:xfrm>
            <a:off x="281412" y="5251389"/>
            <a:ext cx="299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</a:rPr>
              <a:t>(b) Distributed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/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blipFill>
                <a:blip r:embed="rId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/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blipFill>
                <a:blip r:embed="rId8"/>
                <a:stretch>
                  <a:fillRect t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A185E81-33FA-4D6D-9174-C3660BD8923C}"/>
              </a:ext>
            </a:extLst>
          </p:cNvPr>
          <p:cNvSpPr txBox="1"/>
          <p:nvPr/>
        </p:nvSpPr>
        <p:spPr>
          <a:xfrm>
            <a:off x="10696475" y="632937"/>
            <a:ext cx="149552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Helvetica" panose="020B0604020202020204" pitchFamily="34" charset="0"/>
              </a:rPr>
              <a:t>CAV Application Clients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DEA8FB-063F-49C6-A481-A6B817EF2670}"/>
              </a:ext>
            </a:extLst>
          </p:cNvPr>
          <p:cNvCxnSpPr>
            <a:cxnSpLocks/>
          </p:cNvCxnSpPr>
          <p:nvPr/>
        </p:nvCxnSpPr>
        <p:spPr>
          <a:xfrm flipV="1">
            <a:off x="7517612" y="2155918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17E59-79D9-400C-B07F-6B57356C0920}"/>
              </a:ext>
            </a:extLst>
          </p:cNvPr>
          <p:cNvCxnSpPr>
            <a:cxnSpLocks/>
          </p:cNvCxnSpPr>
          <p:nvPr/>
        </p:nvCxnSpPr>
        <p:spPr>
          <a:xfrm>
            <a:off x="7517612" y="2460047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F8A0BD-EF8C-4BEB-9285-E9F1FE06BDDC}"/>
              </a:ext>
            </a:extLst>
          </p:cNvPr>
          <p:cNvCxnSpPr>
            <a:cxnSpLocks/>
          </p:cNvCxnSpPr>
          <p:nvPr/>
        </p:nvCxnSpPr>
        <p:spPr>
          <a:xfrm flipV="1">
            <a:off x="7495991" y="1038637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DCDD1E-DB08-463C-82CA-B98DB4E49429}"/>
              </a:ext>
            </a:extLst>
          </p:cNvPr>
          <p:cNvCxnSpPr>
            <a:cxnSpLocks/>
          </p:cNvCxnSpPr>
          <p:nvPr/>
        </p:nvCxnSpPr>
        <p:spPr>
          <a:xfrm>
            <a:off x="7495991" y="1342766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30B95-417E-4121-AD3E-2EA2EDA16E15}"/>
              </a:ext>
            </a:extLst>
          </p:cNvPr>
          <p:cNvCxnSpPr>
            <a:cxnSpLocks/>
          </p:cNvCxnSpPr>
          <p:nvPr/>
        </p:nvCxnSpPr>
        <p:spPr>
          <a:xfrm flipV="1">
            <a:off x="7507765" y="3349060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08AA93-1E53-4558-82E0-222EFDD3AA97}"/>
              </a:ext>
            </a:extLst>
          </p:cNvPr>
          <p:cNvCxnSpPr>
            <a:cxnSpLocks/>
          </p:cNvCxnSpPr>
          <p:nvPr/>
        </p:nvCxnSpPr>
        <p:spPr>
          <a:xfrm>
            <a:off x="7507765" y="3653189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12F7D8B-5D09-462C-A6E4-0D0FDE8D4C8A}"/>
              </a:ext>
            </a:extLst>
          </p:cNvPr>
          <p:cNvSpPr/>
          <p:nvPr/>
        </p:nvSpPr>
        <p:spPr>
          <a:xfrm>
            <a:off x="3502166" y="2403435"/>
            <a:ext cx="91403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  <a:endParaRPr lang="en-US" sz="11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112B35-9FFA-4DDC-B5B0-7D334BA0A487}"/>
              </a:ext>
            </a:extLst>
          </p:cNvPr>
          <p:cNvSpPr/>
          <p:nvPr/>
        </p:nvSpPr>
        <p:spPr>
          <a:xfrm>
            <a:off x="2871861" y="4669386"/>
            <a:ext cx="3796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Combined received data is on the Traffic Layer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Traffic Layer distribute combined data to Application Layer and to two 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endParaRPr lang="en-US" sz="1100" dirty="0">
              <a:latin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r>
              <a:rPr lang="en-US" sz="1100" dirty="0">
                <a:latin typeface="Helvetica" panose="020B0604020202020204" pitchFamily="34" charset="0"/>
              </a:rPr>
              <a:t> need to know all Application Layer needs and send out message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4B6348-A6C4-4B82-BFE3-8CB948E9F35F}"/>
              </a:ext>
            </a:extLst>
          </p:cNvPr>
          <p:cNvSpPr/>
          <p:nvPr/>
        </p:nvSpPr>
        <p:spPr>
          <a:xfrm>
            <a:off x="1692305" y="355341"/>
            <a:ext cx="9484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501B75-CC1F-4BCF-9FC9-EEE5A57E3BBA}"/>
              </a:ext>
            </a:extLst>
          </p:cNvPr>
          <p:cNvSpPr/>
          <p:nvPr/>
        </p:nvSpPr>
        <p:spPr>
          <a:xfrm>
            <a:off x="655508" y="1481854"/>
            <a:ext cx="1121975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Tls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AEEA6A-1AEF-4FB9-9335-1320202F541D}"/>
              </a:ext>
            </a:extLst>
          </p:cNvPr>
          <p:cNvSpPr/>
          <p:nvPr/>
        </p:nvSpPr>
        <p:spPr>
          <a:xfrm>
            <a:off x="655508" y="2193390"/>
            <a:ext cx="1124831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drivermodel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9CEAF9-C52A-43CA-B8D4-F8F05049113E}"/>
              </a:ext>
            </a:extLst>
          </p:cNvPr>
          <p:cNvCxnSpPr>
            <a:cxnSpLocks/>
          </p:cNvCxnSpPr>
          <p:nvPr/>
        </p:nvCxnSpPr>
        <p:spPr>
          <a:xfrm>
            <a:off x="1865741" y="1634583"/>
            <a:ext cx="1657677" cy="1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EFB2C18-0408-4A1F-A3AC-55A44298282C}"/>
              </a:ext>
            </a:extLst>
          </p:cNvPr>
          <p:cNvSpPr/>
          <p:nvPr/>
        </p:nvSpPr>
        <p:spPr>
          <a:xfrm>
            <a:off x="2183707" y="1208274"/>
            <a:ext cx="914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01559D-9B64-4D82-982F-570C6001A545}"/>
              </a:ext>
            </a:extLst>
          </p:cNvPr>
          <p:cNvSpPr/>
          <p:nvPr/>
        </p:nvSpPr>
        <p:spPr>
          <a:xfrm>
            <a:off x="2176133" y="2497922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EE4DB3-0A97-40F6-95D2-2744402E23DD}"/>
              </a:ext>
            </a:extLst>
          </p:cNvPr>
          <p:cNvSpPr/>
          <p:nvPr/>
        </p:nvSpPr>
        <p:spPr>
          <a:xfrm>
            <a:off x="5566700" y="1176910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Vehicle[0]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Detector[0]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[0]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3106AF-C3AA-423E-9607-86A2ED683140}"/>
              </a:ext>
            </a:extLst>
          </p:cNvPr>
          <p:cNvSpPr/>
          <p:nvPr/>
        </p:nvSpPr>
        <p:spPr>
          <a:xfrm>
            <a:off x="5580766" y="2328445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Vehicle[1]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Detector[1]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[1]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54C6F2-6E70-44C8-879B-5E1564502FF9}"/>
              </a:ext>
            </a:extLst>
          </p:cNvPr>
          <p:cNvSpPr/>
          <p:nvPr/>
        </p:nvSpPr>
        <p:spPr>
          <a:xfrm>
            <a:off x="5597173" y="3538852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Vehicle[2]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Detector[2]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[2]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E0DFEF-90CC-4C78-A7DC-1CB5CE17073F}"/>
              </a:ext>
            </a:extLst>
          </p:cNvPr>
          <p:cNvCxnSpPr>
            <a:cxnSpLocks/>
          </p:cNvCxnSpPr>
          <p:nvPr/>
        </p:nvCxnSpPr>
        <p:spPr>
          <a:xfrm>
            <a:off x="5684580" y="1170948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95B362-C4A9-496B-B7DD-F9483EE10AEE}"/>
              </a:ext>
            </a:extLst>
          </p:cNvPr>
          <p:cNvCxnSpPr>
            <a:cxnSpLocks/>
          </p:cNvCxnSpPr>
          <p:nvPr/>
        </p:nvCxnSpPr>
        <p:spPr>
          <a:xfrm>
            <a:off x="5684580" y="23519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7DF69D6-544B-40EC-B5F7-0A57B01A2F30}"/>
              </a:ext>
            </a:extLst>
          </p:cNvPr>
          <p:cNvCxnSpPr>
            <a:cxnSpLocks/>
          </p:cNvCxnSpPr>
          <p:nvPr/>
        </p:nvCxnSpPr>
        <p:spPr>
          <a:xfrm>
            <a:off x="5684580" y="35522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323A315-ED13-4761-AD3F-EF0B50AE0257}"/>
              </a:ext>
            </a:extLst>
          </p:cNvPr>
          <p:cNvCxnSpPr>
            <a:cxnSpLocks/>
          </p:cNvCxnSpPr>
          <p:nvPr/>
        </p:nvCxnSpPr>
        <p:spPr>
          <a:xfrm rot="10800000">
            <a:off x="6270258" y="1043949"/>
            <a:ext cx="4735" cy="2377440"/>
          </a:xfrm>
          <a:prstGeom prst="bentConnector3">
            <a:avLst>
              <a:gd name="adj1" fmla="val 17663738"/>
            </a:avLst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471B708-A377-4C2E-85BA-81D10D79E7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88751" y="2182651"/>
            <a:ext cx="1886241" cy="96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8B42FFE-C1AF-4D6D-BDCA-FF341E5DE87A}"/>
              </a:ext>
            </a:extLst>
          </p:cNvPr>
          <p:cNvSpPr/>
          <p:nvPr/>
        </p:nvSpPr>
        <p:spPr>
          <a:xfrm>
            <a:off x="4442726" y="142641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27C2F07A-7B7F-4FA2-8450-DE88555954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1872399" y="1811134"/>
            <a:ext cx="4735" cy="548640"/>
          </a:xfrm>
          <a:prstGeom prst="bentConnector3">
            <a:avLst>
              <a:gd name="adj1" fmla="val 9006864"/>
            </a:avLst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BA23C0-5DEE-4C38-819A-7AD0A8C9A222}"/>
              </a:ext>
            </a:extLst>
          </p:cNvPr>
          <p:cNvCxnSpPr>
            <a:cxnSpLocks/>
          </p:cNvCxnSpPr>
          <p:nvPr/>
        </p:nvCxnSpPr>
        <p:spPr>
          <a:xfrm flipH="1">
            <a:off x="2304517" y="2108025"/>
            <a:ext cx="118780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14247C7-0929-4747-A776-62D5DCD22C5F}"/>
              </a:ext>
            </a:extLst>
          </p:cNvPr>
          <p:cNvSpPr/>
          <p:nvPr/>
        </p:nvSpPr>
        <p:spPr>
          <a:xfrm>
            <a:off x="2395953" y="172330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108896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C5AE20-376B-46A3-8C74-5B4B288051A9}"/>
              </a:ext>
            </a:extLst>
          </p:cNvPr>
          <p:cNvGraphicFramePr>
            <a:graphicFrameLocks noGrp="1"/>
          </p:cNvGraphicFramePr>
          <p:nvPr/>
        </p:nvGraphicFramePr>
        <p:xfrm>
          <a:off x="396510" y="298880"/>
          <a:ext cx="11660616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57577">
                  <a:extLst>
                    <a:ext uri="{9D8B030D-6E8A-4147-A177-3AD203B41FA5}">
                      <a16:colId xmlns:a16="http://schemas.microsoft.com/office/drawing/2014/main" val="138945466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776818484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39836966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6519524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4519213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0551608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36459670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2618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simState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simTime</a:t>
                      </a:r>
                      <a:r>
                        <a:rPr lang="en-US" sz="1200" dirty="0"/>
                        <a:t> [float]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TotalMessageSize</a:t>
                      </a:r>
                      <a:r>
                        <a:rPr lang="en-US" sz="1200" dirty="0"/>
                        <a:t> [uint32]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5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_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9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99606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22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9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55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B25C9EF2-AD93-414F-B6DB-3A9B461D0513}"/>
              </a:ext>
            </a:extLst>
          </p:cNvPr>
          <p:cNvGrpSpPr/>
          <p:nvPr/>
        </p:nvGrpSpPr>
        <p:grpSpPr>
          <a:xfrm>
            <a:off x="552363" y="0"/>
            <a:ext cx="7658604" cy="1794056"/>
            <a:chOff x="1330943" y="5039502"/>
            <a:chExt cx="15317208" cy="35881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B4521F-B477-44C7-BC0B-675DEED81A9F}"/>
                </a:ext>
              </a:extLst>
            </p:cNvPr>
            <p:cNvGrpSpPr/>
            <p:nvPr/>
          </p:nvGrpSpPr>
          <p:grpSpPr>
            <a:xfrm>
              <a:off x="1361520" y="5968999"/>
              <a:ext cx="14475380" cy="1346201"/>
              <a:chOff x="1361520" y="6400792"/>
              <a:chExt cx="13782983" cy="91440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0F8264-EE48-40F3-B121-930AFCA547BA}"/>
                  </a:ext>
                </a:extLst>
              </p:cNvPr>
              <p:cNvSpPr/>
              <p:nvPr/>
            </p:nvSpPr>
            <p:spPr>
              <a:xfrm rot="16200000">
                <a:off x="1175560" y="6586758"/>
                <a:ext cx="914399" cy="5424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2ABBC-B48A-4833-A365-6343E6110B31}"/>
                  </a:ext>
                </a:extLst>
              </p:cNvPr>
              <p:cNvSpPr/>
              <p:nvPr/>
            </p:nvSpPr>
            <p:spPr>
              <a:xfrm rot="16200000">
                <a:off x="2531757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Time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ECA795-6AB9-4A77-B6B5-FFD2F3C2E23F}"/>
                  </a:ext>
                </a:extLst>
              </p:cNvPr>
              <p:cNvSpPr/>
              <p:nvPr/>
            </p:nvSpPr>
            <p:spPr>
              <a:xfrm rot="16200000">
                <a:off x="4701672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Total Message Size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CF4CA76-B664-4883-AC66-5B955DBEF536}"/>
                  </a:ext>
                </a:extLst>
              </p:cNvPr>
              <p:cNvSpPr/>
              <p:nvPr/>
            </p:nvSpPr>
            <p:spPr>
              <a:xfrm rot="16200000">
                <a:off x="6329110" y="6315517"/>
                <a:ext cx="914399" cy="10849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57C8D06-376B-40ED-A739-7142A9A0E088}"/>
                  </a:ext>
                </a:extLst>
              </p:cNvPr>
              <p:cNvSpPr/>
              <p:nvPr/>
            </p:nvSpPr>
            <p:spPr>
              <a:xfrm rot="16200000">
                <a:off x="7142826" y="6586758"/>
                <a:ext cx="914400" cy="54247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1C08FA-6E35-4667-B4F1-24DD7D0BE703}"/>
                  </a:ext>
                </a:extLst>
              </p:cNvPr>
              <p:cNvSpPr/>
              <p:nvPr/>
            </p:nvSpPr>
            <p:spPr>
              <a:xfrm rot="16200000">
                <a:off x="9150753" y="5143417"/>
                <a:ext cx="914399" cy="34291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E7B3EC-0CAF-403B-84E5-546EAE56B687}"/>
                  </a:ext>
                </a:extLst>
              </p:cNvPr>
              <p:cNvSpPr/>
              <p:nvPr/>
            </p:nvSpPr>
            <p:spPr>
              <a:xfrm rot="16200000">
                <a:off x="11410319" y="6315513"/>
                <a:ext cx="914399" cy="10849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C37CE0-5676-43C3-8843-73808C88D0B1}"/>
                  </a:ext>
                </a:extLst>
              </p:cNvPr>
              <p:cNvSpPr/>
              <p:nvPr/>
            </p:nvSpPr>
            <p:spPr>
              <a:xfrm rot="16200000">
                <a:off x="12224036" y="6586757"/>
                <a:ext cx="914400" cy="54247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B56E9E2-D7FE-42BB-AC11-EFC022349ADB}"/>
                  </a:ext>
                </a:extLst>
              </p:cNvPr>
              <p:cNvSpPr/>
              <p:nvPr/>
            </p:nvSpPr>
            <p:spPr>
              <a:xfrm rot="16200000">
                <a:off x="13602345" y="5773033"/>
                <a:ext cx="914399" cy="21699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67DCA5B-2C6E-4ADB-925C-A3220BA8D9B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11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8C4D09-0AD7-4249-8298-B2B266D66D2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/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⋯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blipFill>
                  <a:blip r:embed="rId2"/>
                  <a:stretch>
                    <a:fillRect l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9411961-C414-449B-AF29-41E4EC225A80}"/>
                </a:ext>
              </a:extLst>
            </p:cNvPr>
            <p:cNvCxnSpPr>
              <a:cxnSpLocks/>
            </p:cNvCxnSpPr>
            <p:nvPr/>
          </p:nvCxnSpPr>
          <p:spPr>
            <a:xfrm>
              <a:off x="15836901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0D84B-16AB-473A-8498-DA1998EE15AF}"/>
                </a:ext>
              </a:extLst>
            </p:cNvPr>
            <p:cNvCxnSpPr>
              <a:cxnSpLocks/>
            </p:cNvCxnSpPr>
            <p:nvPr/>
          </p:nvCxnSpPr>
          <p:spPr>
            <a:xfrm>
              <a:off x="6489095" y="7663538"/>
              <a:ext cx="5321790" cy="72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958C702-F83E-4CB0-AAF6-6B20F504CDB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6946" y="7667164"/>
              <a:ext cx="398995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2B3E779-5097-490D-A9DC-E661C3748FB2}"/>
                </a:ext>
              </a:extLst>
            </p:cNvPr>
            <p:cNvCxnSpPr>
              <a:cxnSpLocks/>
            </p:cNvCxnSpPr>
            <p:nvPr/>
          </p:nvCxnSpPr>
          <p:spPr>
            <a:xfrm>
              <a:off x="1361520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B268A64-841A-423F-BDFC-DE245C1E1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884" y="7656291"/>
              <a:ext cx="5118170" cy="108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29A330-4489-4C3F-AFDF-72E01E64B416}"/>
                </a:ext>
              </a:extLst>
            </p:cNvPr>
            <p:cNvSpPr txBox="1"/>
            <p:nvPr/>
          </p:nvSpPr>
          <p:spPr>
            <a:xfrm>
              <a:off x="3223101" y="7656292"/>
              <a:ext cx="162265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Header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9F1FCB-C1CF-4D4C-A98D-B50611AE8A0C}"/>
                </a:ext>
              </a:extLst>
            </p:cNvPr>
            <p:cNvSpPr txBox="1"/>
            <p:nvPr/>
          </p:nvSpPr>
          <p:spPr>
            <a:xfrm>
              <a:off x="8286517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9521EF-0945-4B20-9D3C-C6ACCF65164F}"/>
                </a:ext>
              </a:extLst>
            </p:cNvPr>
            <p:cNvSpPr txBox="1"/>
            <p:nvPr/>
          </p:nvSpPr>
          <p:spPr>
            <a:xfrm>
              <a:off x="12832381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ECD91-765A-4C15-84B9-C00EE57A00FF}"/>
                </a:ext>
              </a:extLst>
            </p:cNvPr>
            <p:cNvSpPr txBox="1"/>
            <p:nvPr/>
          </p:nvSpPr>
          <p:spPr>
            <a:xfrm>
              <a:off x="1330943" y="5039502"/>
              <a:ext cx="434802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State (1 byte)</a:t>
              </a:r>
              <a:endParaRPr 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BF5ADF-DE49-46A8-89FB-7B4FDBFC4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2606" y="5501167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24ACED-8996-4D72-8198-AFB8DC713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209" y="5465134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34FD4E-747D-4347-BD26-E61C0C3EE838}"/>
                </a:ext>
              </a:extLst>
            </p:cNvPr>
            <p:cNvSpPr txBox="1"/>
            <p:nvPr/>
          </p:nvSpPr>
          <p:spPr>
            <a:xfrm>
              <a:off x="12811389" y="5087588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0B30-BAE7-47A0-9B08-52EF59FA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3051" y="5549252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2E2C7-328D-4643-B150-0A9737D60D61}"/>
                </a:ext>
              </a:extLst>
            </p:cNvPr>
            <p:cNvSpPr txBox="1"/>
            <p:nvPr/>
          </p:nvSpPr>
          <p:spPr>
            <a:xfrm>
              <a:off x="7392867" y="5045944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6BDB7F-C4C0-4B40-B2A2-17A0B0F84FD0}"/>
              </a:ext>
            </a:extLst>
          </p:cNvPr>
          <p:cNvSpPr/>
          <p:nvPr/>
        </p:nvSpPr>
        <p:spPr>
          <a:xfrm rot="16200000">
            <a:off x="3179654" y="1016103"/>
            <a:ext cx="673096" cy="309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CDA7A-2F8B-4D75-A087-4BDFCEE50F26}"/>
              </a:ext>
            </a:extLst>
          </p:cNvPr>
          <p:cNvSpPr/>
          <p:nvPr/>
        </p:nvSpPr>
        <p:spPr>
          <a:xfrm rot="16200000">
            <a:off x="684648" y="2421484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D27791-8CF1-4BFB-8DC2-00EF9A448A9F}"/>
              </a:ext>
            </a:extLst>
          </p:cNvPr>
          <p:cNvCxnSpPr>
            <a:cxnSpLocks/>
          </p:cNvCxnSpPr>
          <p:nvPr/>
        </p:nvCxnSpPr>
        <p:spPr>
          <a:xfrm flipH="1">
            <a:off x="985521" y="1922336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F2864-20E5-4A1A-8110-E87458D59BA5}"/>
              </a:ext>
            </a:extLst>
          </p:cNvPr>
          <p:cNvSpPr txBox="1"/>
          <p:nvPr/>
        </p:nvSpPr>
        <p:spPr>
          <a:xfrm>
            <a:off x="659901" y="1673817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A712BB-02F8-4381-BD8E-1E781FB29CBB}"/>
              </a:ext>
            </a:extLst>
          </p:cNvPr>
          <p:cNvSpPr/>
          <p:nvPr/>
        </p:nvSpPr>
        <p:spPr>
          <a:xfrm rot="16200000">
            <a:off x="1235669" y="2169556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Body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91BCC-C336-457C-88A2-90D7E3591348}"/>
              </a:ext>
            </a:extLst>
          </p:cNvPr>
          <p:cNvSpPr/>
          <p:nvPr/>
        </p:nvSpPr>
        <p:spPr>
          <a:xfrm>
            <a:off x="1463465" y="2939004"/>
            <a:ext cx="20698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Vehicle Data Body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EDCDB2-652A-49C0-BA51-70DBA84C36AE}"/>
              </a:ext>
            </a:extLst>
          </p:cNvPr>
          <p:cNvSpPr/>
          <p:nvPr/>
        </p:nvSpPr>
        <p:spPr>
          <a:xfrm rot="16200000">
            <a:off x="6271137" y="2504166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F25A0A-AFFD-43E4-A6A2-02DC4C0A4046}"/>
              </a:ext>
            </a:extLst>
          </p:cNvPr>
          <p:cNvCxnSpPr>
            <a:cxnSpLocks/>
          </p:cNvCxnSpPr>
          <p:nvPr/>
        </p:nvCxnSpPr>
        <p:spPr>
          <a:xfrm flipH="1">
            <a:off x="6572010" y="200501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584BAE-45B9-4B0C-A8AA-52813A6D7C47}"/>
              </a:ext>
            </a:extLst>
          </p:cNvPr>
          <p:cNvSpPr txBox="1"/>
          <p:nvPr/>
        </p:nvSpPr>
        <p:spPr>
          <a:xfrm>
            <a:off x="6246390" y="175649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65DF12-C0D1-4965-B0D7-B66FD07D24DE}"/>
              </a:ext>
            </a:extLst>
          </p:cNvPr>
          <p:cNvSpPr/>
          <p:nvPr/>
        </p:nvSpPr>
        <p:spPr>
          <a:xfrm rot="16200000">
            <a:off x="6812633" y="2252238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3BBAA8-5A49-4A11-AA58-41D6F2645369}"/>
              </a:ext>
            </a:extLst>
          </p:cNvPr>
          <p:cNvSpPr/>
          <p:nvPr/>
        </p:nvSpPr>
        <p:spPr>
          <a:xfrm>
            <a:off x="7082303" y="3168998"/>
            <a:ext cx="196720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Signal Data Body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BB0DAD-DE8D-4441-860A-902931DA0153}"/>
              </a:ext>
            </a:extLst>
          </p:cNvPr>
          <p:cNvSpPr/>
          <p:nvPr/>
        </p:nvSpPr>
        <p:spPr>
          <a:xfrm rot="16200000">
            <a:off x="7621932" y="2236361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9EB1-75C7-43AA-9E5B-2F3D13FCDBFE}"/>
              </a:ext>
            </a:extLst>
          </p:cNvPr>
          <p:cNvSpPr txBox="1"/>
          <p:nvPr/>
        </p:nvSpPr>
        <p:spPr>
          <a:xfrm>
            <a:off x="8296617" y="501065"/>
            <a:ext cx="35942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2 bytes (0-65535/-32768-32767)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8A9DC3-F191-4AAC-9681-288A9AD6D417}"/>
              </a:ext>
            </a:extLst>
          </p:cNvPr>
          <p:cNvSpPr/>
          <p:nvPr/>
        </p:nvSpPr>
        <p:spPr>
          <a:xfrm rot="16200000">
            <a:off x="5376846" y="4967631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A1EC9B-15D9-4C05-8304-857C61843526}"/>
              </a:ext>
            </a:extLst>
          </p:cNvPr>
          <p:cNvSpPr/>
          <p:nvPr/>
        </p:nvSpPr>
        <p:spPr>
          <a:xfrm rot="16200000">
            <a:off x="4046444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556DC4-D427-4D68-863C-63A38DCA7718}"/>
              </a:ext>
            </a:extLst>
          </p:cNvPr>
          <p:cNvCxnSpPr>
            <a:cxnSpLocks/>
          </p:cNvCxnSpPr>
          <p:nvPr/>
        </p:nvCxnSpPr>
        <p:spPr>
          <a:xfrm flipH="1">
            <a:off x="4360684" y="4749124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D3E0073-592D-43C7-B726-BA9FC2419702}"/>
              </a:ext>
            </a:extLst>
          </p:cNvPr>
          <p:cNvSpPr txBox="1"/>
          <p:nvPr/>
        </p:nvSpPr>
        <p:spPr>
          <a:xfrm>
            <a:off x="4035064" y="4500605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3AE86A5-3C4C-41C5-8846-E5390B8A36BE}"/>
              </a:ext>
            </a:extLst>
          </p:cNvPr>
          <p:cNvSpPr/>
          <p:nvPr/>
        </p:nvSpPr>
        <p:spPr>
          <a:xfrm rot="16200000">
            <a:off x="4588125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505246-906F-464A-93AF-17E891ABCFC7}"/>
              </a:ext>
            </a:extLst>
          </p:cNvPr>
          <p:cNvSpPr/>
          <p:nvPr/>
        </p:nvSpPr>
        <p:spPr>
          <a:xfrm rot="16200000">
            <a:off x="6170457" y="496763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99B2A1-C0B9-4C34-A1C4-001852B4581D}"/>
              </a:ext>
            </a:extLst>
          </p:cNvPr>
          <p:cNvSpPr/>
          <p:nvPr/>
        </p:nvSpPr>
        <p:spPr>
          <a:xfrm rot="16200000">
            <a:off x="8046644" y="496092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F8526-CB3A-4955-A78C-D78DC6F1D48D}"/>
              </a:ext>
            </a:extLst>
          </p:cNvPr>
          <p:cNvSpPr/>
          <p:nvPr/>
        </p:nvSpPr>
        <p:spPr>
          <a:xfrm rot="16200000">
            <a:off x="6716242" y="5219557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3B1F30-13E6-403B-BED8-EACD903C7355}"/>
              </a:ext>
            </a:extLst>
          </p:cNvPr>
          <p:cNvCxnSpPr>
            <a:cxnSpLocks/>
          </p:cNvCxnSpPr>
          <p:nvPr/>
        </p:nvCxnSpPr>
        <p:spPr>
          <a:xfrm flipH="1">
            <a:off x="7030482" y="4742413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078DB12-DEFC-49C8-8398-D313179490C2}"/>
              </a:ext>
            </a:extLst>
          </p:cNvPr>
          <p:cNvSpPr/>
          <p:nvPr/>
        </p:nvSpPr>
        <p:spPr>
          <a:xfrm rot="16200000">
            <a:off x="7257923" y="496762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21EC71-0740-4054-9315-BCA130150343}"/>
              </a:ext>
            </a:extLst>
          </p:cNvPr>
          <p:cNvSpPr/>
          <p:nvPr/>
        </p:nvSpPr>
        <p:spPr>
          <a:xfrm rot="16200000">
            <a:off x="8840255" y="496091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D3EEBE-4A55-46F3-A7F1-53F07082DD08}"/>
              </a:ext>
            </a:extLst>
          </p:cNvPr>
          <p:cNvSpPr txBox="1"/>
          <p:nvPr/>
        </p:nvSpPr>
        <p:spPr>
          <a:xfrm>
            <a:off x="6360844" y="4473254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/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blipFill>
                <a:blip r:embed="rId3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82D0E84B-04E5-470A-AFC4-700C4240E556}"/>
              </a:ext>
            </a:extLst>
          </p:cNvPr>
          <p:cNvSpPr/>
          <p:nvPr/>
        </p:nvSpPr>
        <p:spPr>
          <a:xfrm rot="16200000">
            <a:off x="2133988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A34AA73-65E6-4488-81F9-9B09BEB3FA23}"/>
              </a:ext>
            </a:extLst>
          </p:cNvPr>
          <p:cNvCxnSpPr>
            <a:cxnSpLocks/>
          </p:cNvCxnSpPr>
          <p:nvPr/>
        </p:nvCxnSpPr>
        <p:spPr>
          <a:xfrm flipH="1">
            <a:off x="2434861" y="4727120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CD984DE-47EF-4264-819F-0445543EF8DA}"/>
              </a:ext>
            </a:extLst>
          </p:cNvPr>
          <p:cNvSpPr txBox="1"/>
          <p:nvPr/>
        </p:nvSpPr>
        <p:spPr>
          <a:xfrm>
            <a:off x="2109241" y="4478601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689A656-CAAB-4306-AB6E-9399AB55C9D5}"/>
              </a:ext>
            </a:extLst>
          </p:cNvPr>
          <p:cNvSpPr/>
          <p:nvPr/>
        </p:nvSpPr>
        <p:spPr>
          <a:xfrm rot="16200000">
            <a:off x="2675484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D95F6E-A2A0-4245-9D2C-A1B576AFC5EB}"/>
              </a:ext>
            </a:extLst>
          </p:cNvPr>
          <p:cNvSpPr/>
          <p:nvPr/>
        </p:nvSpPr>
        <p:spPr>
          <a:xfrm rot="16200000">
            <a:off x="3484783" y="4958463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0CAEAA-5542-4BBD-8CC1-652820CB5F2C}"/>
              </a:ext>
            </a:extLst>
          </p:cNvPr>
          <p:cNvSpPr/>
          <p:nvPr/>
        </p:nvSpPr>
        <p:spPr>
          <a:xfrm>
            <a:off x="4852029" y="6215983"/>
            <a:ext cx="21980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Detector Data Body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30EB2B-73A5-4EDB-AD96-51FDF6691D09}"/>
              </a:ext>
            </a:extLst>
          </p:cNvPr>
          <p:cNvSpPr/>
          <p:nvPr/>
        </p:nvSpPr>
        <p:spPr>
          <a:xfrm rot="16200000">
            <a:off x="1421824" y="5084396"/>
            <a:ext cx="673096" cy="569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Length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BB2A198-20FF-4167-B2A6-250E4F709DE6}"/>
              </a:ext>
            </a:extLst>
          </p:cNvPr>
          <p:cNvSpPr/>
          <p:nvPr/>
        </p:nvSpPr>
        <p:spPr>
          <a:xfrm rot="16200000">
            <a:off x="1849121" y="5226832"/>
            <a:ext cx="673097" cy="2848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9317087-1E90-4745-B585-8BDA76B9320D}"/>
              </a:ext>
            </a:extLst>
          </p:cNvPr>
          <p:cNvCxnSpPr>
            <a:cxnSpLocks/>
          </p:cNvCxnSpPr>
          <p:nvPr/>
        </p:nvCxnSpPr>
        <p:spPr>
          <a:xfrm>
            <a:off x="1965948" y="4808382"/>
            <a:ext cx="186303" cy="4156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22C43DA-30EA-4552-9F3E-18119B621F4E}"/>
              </a:ext>
            </a:extLst>
          </p:cNvPr>
          <p:cNvSpPr txBox="1"/>
          <p:nvPr/>
        </p:nvSpPr>
        <p:spPr>
          <a:xfrm>
            <a:off x="738195" y="4450495"/>
            <a:ext cx="171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Data ID (1 byte)</a:t>
            </a:r>
            <a:endParaRPr lang="en-US" sz="14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F36A6F-7E44-4C72-BEFC-E208A671E0CA}"/>
              </a:ext>
            </a:extLst>
          </p:cNvPr>
          <p:cNvCxnSpPr>
            <a:cxnSpLocks/>
          </p:cNvCxnSpPr>
          <p:nvPr/>
        </p:nvCxnSpPr>
        <p:spPr>
          <a:xfrm>
            <a:off x="2309768" y="6188632"/>
            <a:ext cx="72430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4CD0961-5477-457B-8BDD-493862D8DDE4}"/>
              </a:ext>
            </a:extLst>
          </p:cNvPr>
          <p:cNvCxnSpPr>
            <a:cxnSpLocks/>
          </p:cNvCxnSpPr>
          <p:nvPr/>
        </p:nvCxnSpPr>
        <p:spPr>
          <a:xfrm>
            <a:off x="2328101" y="5816523"/>
            <a:ext cx="19034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258D137-0643-414C-B7BA-7284B16F0CB3}"/>
              </a:ext>
            </a:extLst>
          </p:cNvPr>
          <p:cNvSpPr/>
          <p:nvPr/>
        </p:nvSpPr>
        <p:spPr>
          <a:xfrm>
            <a:off x="2629183" y="5838700"/>
            <a:ext cx="141897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Signal Identifier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21A2FFB-4C3B-4A23-89E3-E6B5C0F7D0FB}"/>
              </a:ext>
            </a:extLst>
          </p:cNvPr>
          <p:cNvCxnSpPr>
            <a:cxnSpLocks/>
          </p:cNvCxnSpPr>
          <p:nvPr/>
        </p:nvCxnSpPr>
        <p:spPr>
          <a:xfrm>
            <a:off x="4231567" y="581652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D8B4F4-FDA2-4314-AFBE-05259B806A0C}"/>
              </a:ext>
            </a:extLst>
          </p:cNvPr>
          <p:cNvSpPr/>
          <p:nvPr/>
        </p:nvSpPr>
        <p:spPr>
          <a:xfrm>
            <a:off x="5031796" y="583870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1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D36B3E-BB9E-47A8-BC2C-77D7D194F3DC}"/>
              </a:ext>
            </a:extLst>
          </p:cNvPr>
          <p:cNvCxnSpPr>
            <a:cxnSpLocks/>
          </p:cNvCxnSpPr>
          <p:nvPr/>
        </p:nvCxnSpPr>
        <p:spPr>
          <a:xfrm>
            <a:off x="6910358" y="580508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93DF4E5-84E5-43A7-BCCD-CDD08285B2EB}"/>
              </a:ext>
            </a:extLst>
          </p:cNvPr>
          <p:cNvSpPr/>
          <p:nvPr/>
        </p:nvSpPr>
        <p:spPr>
          <a:xfrm>
            <a:off x="7710587" y="582726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B569FD-9333-42A1-B8A4-ECEC547FFAE1}"/>
              </a:ext>
            </a:extLst>
          </p:cNvPr>
          <p:cNvSpPr/>
          <p:nvPr/>
        </p:nvSpPr>
        <p:spPr>
          <a:xfrm rot="16200000">
            <a:off x="8171464" y="2504165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04329AD-B327-41FF-9E92-E2E8B2ED28FE}"/>
              </a:ext>
            </a:extLst>
          </p:cNvPr>
          <p:cNvSpPr/>
          <p:nvPr/>
        </p:nvSpPr>
        <p:spPr>
          <a:xfrm rot="16200000">
            <a:off x="8997586" y="1967610"/>
            <a:ext cx="673097" cy="1357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State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1043731-6745-49EC-AE0C-D62B323D58B3}"/>
              </a:ext>
            </a:extLst>
          </p:cNvPr>
          <p:cNvCxnSpPr>
            <a:cxnSpLocks/>
          </p:cNvCxnSpPr>
          <p:nvPr/>
        </p:nvCxnSpPr>
        <p:spPr>
          <a:xfrm flipH="1">
            <a:off x="8492698" y="199566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EE10C6-FC54-42E5-84B8-4C6EF774451B}"/>
              </a:ext>
            </a:extLst>
          </p:cNvPr>
          <p:cNvSpPr txBox="1"/>
          <p:nvPr/>
        </p:nvSpPr>
        <p:spPr>
          <a:xfrm>
            <a:off x="8167078" y="174714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57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Debate: Existing interface VS Fully customized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650814"/>
          </a:xfrm>
        </p:spPr>
        <p:txBody>
          <a:bodyPr/>
          <a:lstStyle/>
          <a:p>
            <a:r>
              <a:rPr lang="en-US" sz="2000" b="0" dirty="0"/>
              <a:t>Existing interface is Eclipse MOSAIC.</a:t>
            </a:r>
          </a:p>
          <a:p>
            <a:r>
              <a:rPr lang="en-US" sz="2000" b="0" dirty="0"/>
              <a:t>It is pretty heavy and based on JAVA.</a:t>
            </a:r>
          </a:p>
          <a:p>
            <a:r>
              <a:rPr lang="en-US" sz="2000" b="0" dirty="0"/>
              <a:t>It is not originally designed for integration with real-time control system. The synchronization may need significant modifications </a:t>
            </a:r>
            <a:r>
              <a:rPr lang="en-US" sz="2000" b="0" dirty="0">
                <a:highlight>
                  <a:srgbClr val="FFFF00"/>
                </a:highlight>
              </a:rPr>
              <a:t>[double check this]</a:t>
            </a:r>
            <a:r>
              <a:rPr lang="en-US" sz="2000" b="0" dirty="0"/>
              <a:t>. e.g. SUMO should wait for command from ego vehicle/dSPACE. </a:t>
            </a:r>
          </a:p>
          <a:p>
            <a:r>
              <a:rPr lang="en-US" sz="2000" b="0" dirty="0"/>
              <a:t>We don’t have full control on the codes.</a:t>
            </a:r>
          </a:p>
          <a:p>
            <a:r>
              <a:rPr lang="en-US" sz="2000" b="0" dirty="0"/>
              <a:t>The performance is not fully tested.</a:t>
            </a:r>
          </a:p>
          <a:p>
            <a:r>
              <a:rPr lang="en-US" sz="2000" b="0" dirty="0"/>
              <a:t>It does not support VISSIM, CARLA, VTD, IPG, ASM. i.e. we need to develop interfaces following their architecture to integrate these tools. No well established API for this yet. </a:t>
            </a:r>
          </a:p>
          <a:p>
            <a:r>
              <a:rPr lang="en-US" sz="2000" b="0" dirty="0"/>
              <a:t>If we are clear about all the </a:t>
            </a:r>
            <a:r>
              <a:rPr lang="en-US" sz="2000" dirty="0"/>
              <a:t>components</a:t>
            </a:r>
            <a:r>
              <a:rPr lang="en-US" sz="2000" b="0" dirty="0"/>
              <a:t> we want to integrate, e.g. traffic, communication, control, virtual environment, sensors, XIL, and all the </a:t>
            </a:r>
            <a:r>
              <a:rPr lang="en-US" sz="2000" dirty="0"/>
              <a:t>information flow</a:t>
            </a:r>
            <a:r>
              <a:rPr lang="en-US" sz="2000" b="0" dirty="0"/>
              <a:t>, I believe we could come up with a solution. 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36387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D6982-EB10-4C80-9955-787A5DFC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1" y="141889"/>
            <a:ext cx="3628417" cy="59987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62469-701C-4E40-B60E-DB03E9726360}"/>
              </a:ext>
            </a:extLst>
          </p:cNvPr>
          <p:cNvSpPr/>
          <p:nvPr/>
        </p:nvSpPr>
        <p:spPr>
          <a:xfrm>
            <a:off x="811924" y="551793"/>
            <a:ext cx="472966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ED8B3-C905-4EF9-BDFA-2949CD0297E4}"/>
              </a:ext>
            </a:extLst>
          </p:cNvPr>
          <p:cNvSpPr/>
          <p:nvPr/>
        </p:nvSpPr>
        <p:spPr>
          <a:xfrm>
            <a:off x="1284890" y="551793"/>
            <a:ext cx="1749972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D3032-0D62-4036-A809-3B73DBC6030A}"/>
              </a:ext>
            </a:extLst>
          </p:cNvPr>
          <p:cNvSpPr/>
          <p:nvPr/>
        </p:nvSpPr>
        <p:spPr>
          <a:xfrm>
            <a:off x="835573" y="662152"/>
            <a:ext cx="1749972" cy="110359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550B6-6C24-41A8-AEC3-3CBCD5945054}"/>
              </a:ext>
            </a:extLst>
          </p:cNvPr>
          <p:cNvSpPr/>
          <p:nvPr/>
        </p:nvSpPr>
        <p:spPr>
          <a:xfrm>
            <a:off x="2585545" y="66215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98FB5-5F86-4175-9E30-9162F1F84832}"/>
              </a:ext>
            </a:extLst>
          </p:cNvPr>
          <p:cNvSpPr/>
          <p:nvPr/>
        </p:nvSpPr>
        <p:spPr>
          <a:xfrm>
            <a:off x="823748" y="77251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EF00C-D6D3-4D76-82E6-BB151B938FB5}"/>
              </a:ext>
            </a:extLst>
          </p:cNvPr>
          <p:cNvSpPr/>
          <p:nvPr/>
        </p:nvSpPr>
        <p:spPr>
          <a:xfrm>
            <a:off x="1284890" y="772511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3D84F1-FC4D-40CA-9E53-34A207D03F51}"/>
              </a:ext>
            </a:extLst>
          </p:cNvPr>
          <p:cNvSpPr/>
          <p:nvPr/>
        </p:nvSpPr>
        <p:spPr>
          <a:xfrm>
            <a:off x="3703720" y="0"/>
            <a:ext cx="80179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id, speed, </a:t>
            </a:r>
            <a:r>
              <a:rPr lang="en-US" sz="1100" dirty="0" err="1"/>
              <a:t>accelerationDesired</a:t>
            </a:r>
            <a:r>
              <a:rPr lang="en-US" sz="1100" dirty="0"/>
              <a:t>, </a:t>
            </a:r>
            <a:r>
              <a:rPr lang="en-US" sz="1100" dirty="0" err="1"/>
              <a:t>hasPrecedingVehicle</a:t>
            </a:r>
            <a:r>
              <a:rPr lang="en-US" sz="1100" dirty="0"/>
              <a:t>, </a:t>
            </a:r>
            <a:r>
              <a:rPr lang="en-US" sz="1100" dirty="0" err="1"/>
              <a:t>precedingVehicleDistance</a:t>
            </a:r>
            <a:r>
              <a:rPr lang="en-US" sz="1100" dirty="0"/>
              <a:t>, </a:t>
            </a:r>
            <a:r>
              <a:rPr lang="en-US" sz="1100" dirty="0" err="1"/>
              <a:t>precedingVehicleSpeed</a:t>
            </a:r>
            <a:r>
              <a:rPr lang="en-US" sz="1100" dirty="0"/>
              <a:t>, </a:t>
            </a:r>
            <a:r>
              <a:rPr lang="en-US" sz="1100" dirty="0" err="1"/>
              <a:t>signalLightDistance</a:t>
            </a:r>
            <a:r>
              <a:rPr lang="en-US" sz="1100" dirty="0"/>
              <a:t>, </a:t>
            </a:r>
            <a:r>
              <a:rPr lang="en-US" sz="1100" dirty="0" err="1"/>
              <a:t>signalLightColor</a:t>
            </a:r>
            <a:r>
              <a:rPr lang="en-US" sz="1100" dirty="0"/>
              <a:t>, </a:t>
            </a:r>
            <a:r>
              <a:rPr lang="en-US" sz="1100" dirty="0" err="1"/>
              <a:t>speedLimit</a:t>
            </a:r>
            <a:r>
              <a:rPr lang="en-US" sz="1100" dirty="0"/>
              <a:t>, </a:t>
            </a:r>
            <a:r>
              <a:rPr lang="en-US" sz="1100" dirty="0" err="1"/>
              <a:t>speedLimitNext</a:t>
            </a:r>
            <a:r>
              <a:rPr lang="en-US" sz="1100" dirty="0"/>
              <a:t>, </a:t>
            </a:r>
            <a:r>
              <a:rPr lang="en-US" sz="1100" dirty="0" err="1"/>
              <a:t>speedLimitChangeDistance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3999D-3C99-4BD1-B8FB-E45EACFB5193}"/>
              </a:ext>
            </a:extLst>
          </p:cNvPr>
          <p:cNvSpPr/>
          <p:nvPr/>
        </p:nvSpPr>
        <p:spPr>
          <a:xfrm>
            <a:off x="1704647" y="772511"/>
            <a:ext cx="449317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C8DBE-57B3-4E16-85D0-03C7A56E1389}"/>
              </a:ext>
            </a:extLst>
          </p:cNvPr>
          <p:cNvSpPr/>
          <p:nvPr/>
        </p:nvSpPr>
        <p:spPr>
          <a:xfrm>
            <a:off x="2169730" y="788278"/>
            <a:ext cx="415815" cy="110359"/>
          </a:xfrm>
          <a:prstGeom prst="rect">
            <a:avLst/>
          </a:prstGeom>
          <a:solidFill>
            <a:schemeClr val="accent6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370C1-839F-4459-AAB6-294FBD365E99}"/>
              </a:ext>
            </a:extLst>
          </p:cNvPr>
          <p:cNvSpPr/>
          <p:nvPr/>
        </p:nvSpPr>
        <p:spPr>
          <a:xfrm>
            <a:off x="2609194" y="775142"/>
            <a:ext cx="415815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F3C26-D4DC-4C2F-9ABC-BFF9C3109273}"/>
              </a:ext>
            </a:extLst>
          </p:cNvPr>
          <p:cNvSpPr/>
          <p:nvPr/>
        </p:nvSpPr>
        <p:spPr>
          <a:xfrm>
            <a:off x="839515" y="882872"/>
            <a:ext cx="1330215" cy="110357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4E382-CB91-4202-BEF1-EB014ACBEA78}"/>
              </a:ext>
            </a:extLst>
          </p:cNvPr>
          <p:cNvSpPr/>
          <p:nvPr/>
        </p:nvSpPr>
        <p:spPr>
          <a:xfrm>
            <a:off x="2153964" y="890760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C9709-424F-483E-976C-1F6597155C41}"/>
              </a:ext>
            </a:extLst>
          </p:cNvPr>
          <p:cNvSpPr/>
          <p:nvPr/>
        </p:nvSpPr>
        <p:spPr>
          <a:xfrm>
            <a:off x="837542" y="969595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94D46-2570-41C1-B0D3-6F47617BB2A6}"/>
              </a:ext>
            </a:extLst>
          </p:cNvPr>
          <p:cNvSpPr/>
          <p:nvPr/>
        </p:nvSpPr>
        <p:spPr>
          <a:xfrm>
            <a:off x="1720413" y="973547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C4C6D-F117-4539-BA16-C648CF2C594E}"/>
              </a:ext>
            </a:extLst>
          </p:cNvPr>
          <p:cNvSpPr/>
          <p:nvPr/>
        </p:nvSpPr>
        <p:spPr>
          <a:xfrm>
            <a:off x="2181556" y="983389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F1761-9971-4E5A-880B-018E0D6A9A2E}"/>
              </a:ext>
            </a:extLst>
          </p:cNvPr>
          <p:cNvSpPr/>
          <p:nvPr/>
        </p:nvSpPr>
        <p:spPr>
          <a:xfrm>
            <a:off x="852324" y="1103590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B62D5-F31A-45F7-A4E5-5DAEEC082722}"/>
              </a:ext>
            </a:extLst>
          </p:cNvPr>
          <p:cNvSpPr/>
          <p:nvPr/>
        </p:nvSpPr>
        <p:spPr>
          <a:xfrm>
            <a:off x="1734207" y="1089828"/>
            <a:ext cx="1300655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73967-7B35-48F0-B4D0-FC6643B5466D}"/>
              </a:ext>
            </a:extLst>
          </p:cNvPr>
          <p:cNvSpPr/>
          <p:nvPr/>
        </p:nvSpPr>
        <p:spPr>
          <a:xfrm>
            <a:off x="823748" y="1197557"/>
            <a:ext cx="449317" cy="10051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D7A315-5022-4352-8478-95CB38854E77}"/>
              </a:ext>
            </a:extLst>
          </p:cNvPr>
          <p:cNvSpPr/>
          <p:nvPr/>
        </p:nvSpPr>
        <p:spPr>
          <a:xfrm>
            <a:off x="1288832" y="1180454"/>
            <a:ext cx="1734204" cy="110358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6A8A3-BE5C-4301-981A-D3AD580CD7BC}"/>
              </a:ext>
            </a:extLst>
          </p:cNvPr>
          <p:cNvSpPr/>
          <p:nvPr/>
        </p:nvSpPr>
        <p:spPr>
          <a:xfrm>
            <a:off x="851341" y="1292186"/>
            <a:ext cx="433549" cy="116249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6A36D6-3CA6-40A3-8C35-44F671F66FD2}"/>
              </a:ext>
            </a:extLst>
          </p:cNvPr>
          <p:cNvSpPr/>
          <p:nvPr/>
        </p:nvSpPr>
        <p:spPr>
          <a:xfrm>
            <a:off x="1282919" y="1304003"/>
            <a:ext cx="1734204" cy="95198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FB589-964B-4781-81A4-25EBD83D1B11}"/>
              </a:ext>
            </a:extLst>
          </p:cNvPr>
          <p:cNvSpPr/>
          <p:nvPr/>
        </p:nvSpPr>
        <p:spPr>
          <a:xfrm>
            <a:off x="855279" y="1417056"/>
            <a:ext cx="1734204" cy="9519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4D283-4299-42ED-A6C9-BA6FB41CC196}"/>
              </a:ext>
            </a:extLst>
          </p:cNvPr>
          <p:cNvSpPr/>
          <p:nvPr/>
        </p:nvSpPr>
        <p:spPr>
          <a:xfrm>
            <a:off x="2602296" y="1430438"/>
            <a:ext cx="414827" cy="6865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D80D0-80F7-49BD-89A3-0C8125AC02A8}"/>
              </a:ext>
            </a:extLst>
          </p:cNvPr>
          <p:cNvSpPr/>
          <p:nvPr/>
        </p:nvSpPr>
        <p:spPr>
          <a:xfrm>
            <a:off x="851341" y="1518794"/>
            <a:ext cx="1302623" cy="9396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88231-6289-4310-8200-182CF31189DA}"/>
              </a:ext>
            </a:extLst>
          </p:cNvPr>
          <p:cNvSpPr/>
          <p:nvPr/>
        </p:nvSpPr>
        <p:spPr>
          <a:xfrm>
            <a:off x="3723429" y="483515"/>
            <a:ext cx="801794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Little Endian, i.e., need to </a:t>
            </a:r>
            <a:r>
              <a:rPr lang="en-US" sz="1100" dirty="0" err="1"/>
              <a:t>fliplr</a:t>
            </a:r>
            <a:r>
              <a:rPr lang="en-US" sz="1100" dirty="0"/>
              <a:t> to get correct bit</a:t>
            </a:r>
          </a:p>
          <a:p>
            <a:endParaRPr lang="en-US" sz="1100" dirty="0"/>
          </a:p>
          <a:p>
            <a:r>
              <a:rPr lang="en-US" sz="1200" b="1" dirty="0"/>
              <a:t>Conversion:</a:t>
            </a:r>
            <a:endParaRPr lang="en-US" sz="1200" dirty="0"/>
          </a:p>
          <a:p>
            <a:r>
              <a:rPr lang="en-US" sz="1100" dirty="0"/>
              <a:t>The value of a IEEE-754 number is computed as:</a:t>
            </a:r>
          </a:p>
          <a:p>
            <a:r>
              <a:rPr lang="en-US" sz="1100" dirty="0"/>
              <a:t>sign 2exponent mantissa</a:t>
            </a:r>
          </a:p>
          <a:p>
            <a:r>
              <a:rPr lang="en-US" sz="1100" dirty="0"/>
              <a:t>The sign is stored in bit 32. The exponent can be computed from bits 24-31 by subtracting 127. The mantissa (also known as significand or fraction) is stored in bits 1-23. An invisible leading bit (i.e. it is not actually stored) with value 1.0 is placed in front, then bit 23 has a value of 1/2, bit 22 has value 1/4 etc. As a result, the mantissa has a value between 1.0 and 2. If the exponent reaches -127 (binary 00000000), the leading 1 is no longer used to enable gradual underflow.</a:t>
            </a:r>
          </a:p>
          <a:p>
            <a:br>
              <a:rPr lang="en-US" sz="1100" dirty="0"/>
            </a:br>
            <a:r>
              <a:rPr lang="en-US" sz="11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CE07AA-685D-4D9F-B7B2-F4C88CA1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51" y="2356841"/>
            <a:ext cx="6611007" cy="20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A7957-59B8-42CB-9096-DCBC0D8E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support vehicle data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038E6F-2F1D-4B3A-8671-36E1B82E44EE}"/>
              </a:ext>
            </a:extLst>
          </p:cNvPr>
          <p:cNvSpPr/>
          <p:nvPr/>
        </p:nvSpPr>
        <p:spPr>
          <a:xfrm>
            <a:off x="745475" y="900836"/>
            <a:ext cx="95222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type;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speed;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acceleration;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heading; 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color;  //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r,g,b,a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laneId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distanceTravel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accelerationDesired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hasPrecedingVehicle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precedingVehicleSpeed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absolute speed of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int8_t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color of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grade;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angle in radians, positive climbing up hill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14915-660D-4EE9-8134-7E9A1F84C500}"/>
              </a:ext>
            </a:extLst>
          </p:cNvPr>
          <p:cNvSpPr/>
          <p:nvPr/>
        </p:nvSpPr>
        <p:spPr>
          <a:xfrm>
            <a:off x="5015725" y="1039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[id, type, speed, acceleration, </a:t>
            </a:r>
            <a:r>
              <a:rPr lang="en-US" dirty="0" err="1"/>
              <a:t>positionX</a:t>
            </a:r>
            <a:r>
              <a:rPr lang="en-US" dirty="0"/>
              <a:t>, </a:t>
            </a:r>
            <a:r>
              <a:rPr lang="en-US" dirty="0" err="1"/>
              <a:t>positionY</a:t>
            </a:r>
            <a:r>
              <a:rPr lang="en-US" dirty="0"/>
              <a:t>, </a:t>
            </a:r>
            <a:r>
              <a:rPr lang="en-US" dirty="0" err="1"/>
              <a:t>positionZ</a:t>
            </a:r>
            <a:r>
              <a:rPr lang="en-US" dirty="0"/>
              <a:t>, heading, color, </a:t>
            </a:r>
            <a:r>
              <a:rPr lang="en-US" dirty="0" err="1"/>
              <a:t>linkId</a:t>
            </a:r>
            <a:r>
              <a:rPr lang="en-US" dirty="0"/>
              <a:t>, </a:t>
            </a:r>
            <a:r>
              <a:rPr lang="en-US" dirty="0" err="1"/>
              <a:t>laneId</a:t>
            </a:r>
            <a:r>
              <a:rPr lang="en-US" dirty="0"/>
              <a:t>, </a:t>
            </a:r>
            <a:r>
              <a:rPr lang="en-US" dirty="0" err="1"/>
              <a:t>distanceTravel</a:t>
            </a:r>
            <a:r>
              <a:rPr lang="en-US" dirty="0"/>
              <a:t>, </a:t>
            </a:r>
            <a:r>
              <a:rPr lang="en-US" dirty="0" err="1"/>
              <a:t>speedDesired</a:t>
            </a:r>
            <a:r>
              <a:rPr lang="en-US" dirty="0"/>
              <a:t>, </a:t>
            </a:r>
            <a:r>
              <a:rPr lang="en-US" dirty="0" err="1"/>
              <a:t>accelerationDesired</a:t>
            </a:r>
            <a:r>
              <a:rPr lang="en-US" dirty="0"/>
              <a:t>, </a:t>
            </a:r>
            <a:r>
              <a:rPr lang="en-US" dirty="0" err="1"/>
              <a:t>hasPrecedingVehicle</a:t>
            </a:r>
            <a:r>
              <a:rPr lang="en-US" dirty="0"/>
              <a:t>, </a:t>
            </a:r>
            <a:r>
              <a:rPr lang="en-US" dirty="0" err="1"/>
              <a:t>precedingVehicleId</a:t>
            </a:r>
            <a:r>
              <a:rPr lang="en-US" dirty="0"/>
              <a:t>, </a:t>
            </a:r>
            <a:r>
              <a:rPr lang="en-US" dirty="0" err="1"/>
              <a:t>precedingVehicleDistance</a:t>
            </a:r>
            <a:r>
              <a:rPr lang="en-US" dirty="0"/>
              <a:t>, </a:t>
            </a:r>
            <a:r>
              <a:rPr lang="en-US" dirty="0" err="1"/>
              <a:t>precedingVehicleSpeed</a:t>
            </a:r>
            <a:r>
              <a:rPr lang="en-US" dirty="0"/>
              <a:t>, </a:t>
            </a:r>
            <a:r>
              <a:rPr lang="en-US" dirty="0" err="1"/>
              <a:t>signalLightDistance</a:t>
            </a:r>
            <a:r>
              <a:rPr lang="en-US" dirty="0"/>
              <a:t>, </a:t>
            </a:r>
            <a:r>
              <a:rPr lang="en-US" dirty="0" err="1"/>
              <a:t>signalLightColor</a:t>
            </a:r>
            <a:r>
              <a:rPr lang="en-US" dirty="0"/>
              <a:t>, </a:t>
            </a:r>
            <a:r>
              <a:rPr lang="en-US" dirty="0" err="1"/>
              <a:t>speedLimit</a:t>
            </a:r>
            <a:r>
              <a:rPr lang="en-US" dirty="0"/>
              <a:t>, </a:t>
            </a:r>
            <a:r>
              <a:rPr lang="en-US" dirty="0" err="1"/>
              <a:t>speedLimitNext</a:t>
            </a:r>
            <a:r>
              <a:rPr lang="en-US" dirty="0"/>
              <a:t>, </a:t>
            </a:r>
            <a:r>
              <a:rPr lang="en-US" dirty="0" err="1"/>
              <a:t>speedLimitChangeDistance</a:t>
            </a:r>
            <a:r>
              <a:rPr lang="en-US" dirty="0"/>
              <a:t>, </a:t>
            </a:r>
            <a:r>
              <a:rPr lang="en-US" dirty="0" err="1"/>
              <a:t>linkIdNext</a:t>
            </a:r>
            <a:r>
              <a:rPr lang="en-US" dirty="0"/>
              <a:t>, grade]</a:t>
            </a:r>
          </a:p>
        </p:txBody>
      </p:sp>
    </p:spTree>
    <p:extLst>
      <p:ext uri="{BB962C8B-B14F-4D97-AF65-F5344CB8AC3E}">
        <p14:creationId xmlns:p14="http://schemas.microsoft.com/office/powerpoint/2010/main" val="271237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640-3A31-4380-974A-0C2F2CAA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5C80C6-0D22-4226-938F-D708291B6270}"/>
              </a:ext>
            </a:extLst>
          </p:cNvPr>
          <p:cNvSpPr/>
          <p:nvPr/>
        </p:nvSpPr>
        <p:spPr>
          <a:xfrm>
            <a:off x="745475" y="900836"/>
            <a:ext cx="952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preceding vehicle, should ignore the id, distance, speed,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signal,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distance will be negative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speed limit, speed limit will be negative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36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623B-B95B-4583-A822-DBAF2223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02B8D-AE36-42BC-9353-A4479B26B55D}"/>
              </a:ext>
            </a:extLst>
          </p:cNvPr>
          <p:cNvSpPr/>
          <p:nvPr/>
        </p:nvSpPr>
        <p:spPr>
          <a:xfrm>
            <a:off x="745475" y="900836"/>
            <a:ext cx="9522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Color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rgba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first 8 bits 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second 8 bits 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702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821629" y="277807"/>
            <a:ext cx="11478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traffic signal data</a:t>
            </a:r>
          </a:p>
          <a:p>
            <a:endParaRPr lang="en-US" dirty="0"/>
          </a:p>
          <a:p>
            <a:r>
              <a:rPr lang="en-US" dirty="0"/>
              <a:t>string id</a:t>
            </a:r>
          </a:p>
          <a:p>
            <a:r>
              <a:rPr lang="en-US" dirty="0"/>
              <a:t>phase</a:t>
            </a:r>
          </a:p>
          <a:p>
            <a:r>
              <a:rPr lang="en-US" dirty="0"/>
              <a:t>detector list</a:t>
            </a:r>
          </a:p>
          <a:p>
            <a:r>
              <a:rPr lang="en-US" dirty="0"/>
              <a:t>detector vehicle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1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788972" y="277807"/>
            <a:ext cx="11478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Sensor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9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9EBAF-B1A7-4E68-A7BB-4807779C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03" y="246998"/>
            <a:ext cx="10525802" cy="66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0657F-FC77-4F93-A135-A0CE4B8A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217620"/>
            <a:ext cx="11361624" cy="66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09481-775A-4175-B036-9031DD7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4" y="0"/>
            <a:ext cx="1117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564F6-F411-4C20-A45B-321185BD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8436647" y="2807481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8558043" y="3438605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1BE2AA-71C1-4477-B5C9-EF1C99AF1053}"/>
              </a:ext>
            </a:extLst>
          </p:cNvPr>
          <p:cNvSpPr/>
          <p:nvPr/>
        </p:nvSpPr>
        <p:spPr>
          <a:xfrm>
            <a:off x="8436647" y="4910456"/>
            <a:ext cx="35321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can be a separate module (updates 0.1 seconds) or integrated with Vehicle (updates faster)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.config defines for each controller and communication, what’s the ROI of vehicles to extract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96666" y="284821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55F16CE-7C81-4533-869B-6DF033DE9DB8}"/>
              </a:ext>
            </a:extLst>
          </p:cNvPr>
          <p:cNvCxnSpPr>
            <a:cxnSpLocks/>
          </p:cNvCxnSpPr>
          <p:nvPr/>
        </p:nvCxnSpPr>
        <p:spPr>
          <a:xfrm>
            <a:off x="4653414" y="5802489"/>
            <a:ext cx="78647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2FF7F83-5D87-43CC-8895-83F1D09EDC04}"/>
              </a:ext>
            </a:extLst>
          </p:cNvPr>
          <p:cNvSpPr/>
          <p:nvPr/>
        </p:nvSpPr>
        <p:spPr>
          <a:xfrm>
            <a:off x="4580182" y="5433157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345521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5E6C-F0BF-407E-BAD4-54ED9FB7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" y="0"/>
            <a:ext cx="1173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4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D8F89-4CCB-44D4-AA71-48FBEA07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1971471"/>
            <a:ext cx="6344535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E17A746-3881-4963-A391-B8186699BD3A}"/>
              </a:ext>
            </a:extLst>
          </p:cNvPr>
          <p:cNvSpPr/>
          <p:nvPr/>
        </p:nvSpPr>
        <p:spPr>
          <a:xfrm>
            <a:off x="2856523" y="167493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from SUMO driver command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actual speed, acceleration  (send to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blipFill>
                <a:blip r:embed="rId16"/>
                <a:stretch>
                  <a:fillRect l="-1256" t="-3046" r="-172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89257" y="265441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54088" y="652302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Command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</p:cNvCxnSpPr>
          <p:nvPr/>
        </p:nvCxnSpPr>
        <p:spPr>
          <a:xfrm>
            <a:off x="1242646" y="1187938"/>
            <a:ext cx="1708150" cy="1123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43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D82BF7-A027-4483-850F-E0DD952725D4}"/>
              </a:ext>
            </a:extLst>
          </p:cNvPr>
          <p:cNvCxnSpPr>
            <a:cxnSpLocks/>
          </p:cNvCxnSpPr>
          <p:nvPr/>
        </p:nvCxnSpPr>
        <p:spPr>
          <a:xfrm>
            <a:off x="1758461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62D7E-7EA6-4E05-BEEC-563094359E2A}"/>
              </a:ext>
            </a:extLst>
          </p:cNvPr>
          <p:cNvCxnSpPr>
            <a:cxnSpLocks/>
          </p:cNvCxnSpPr>
          <p:nvPr/>
        </p:nvCxnSpPr>
        <p:spPr>
          <a:xfrm>
            <a:off x="3716215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9FFBA-181C-4732-A54F-D809858A27A6}"/>
              </a:ext>
            </a:extLst>
          </p:cNvPr>
          <p:cNvCxnSpPr/>
          <p:nvPr/>
        </p:nvCxnSpPr>
        <p:spPr>
          <a:xfrm>
            <a:off x="1755042" y="11488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21F84-5464-4537-B719-1705582ACCB3}"/>
              </a:ext>
            </a:extLst>
          </p:cNvPr>
          <p:cNvCxnSpPr/>
          <p:nvPr/>
        </p:nvCxnSpPr>
        <p:spPr>
          <a:xfrm>
            <a:off x="1751135" y="807184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330734-DFB8-48E6-9A05-CF73AA4DCA3A}"/>
              </a:ext>
            </a:extLst>
          </p:cNvPr>
          <p:cNvCxnSpPr/>
          <p:nvPr/>
        </p:nvCxnSpPr>
        <p:spPr>
          <a:xfrm>
            <a:off x="1752479" y="1431316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CB0A38-BDF4-4609-9932-EB86CF4361EA}"/>
              </a:ext>
            </a:extLst>
          </p:cNvPr>
          <p:cNvCxnSpPr/>
          <p:nvPr/>
        </p:nvCxnSpPr>
        <p:spPr>
          <a:xfrm>
            <a:off x="1758461" y="18356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5FA3E8-785F-4D25-9B18-563C5D539FCD}"/>
              </a:ext>
            </a:extLst>
          </p:cNvPr>
          <p:cNvCxnSpPr/>
          <p:nvPr/>
        </p:nvCxnSpPr>
        <p:spPr>
          <a:xfrm>
            <a:off x="1745761" y="324045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91544E-2296-41AC-A627-7F1BC2B34380}"/>
              </a:ext>
            </a:extLst>
          </p:cNvPr>
          <p:cNvCxnSpPr/>
          <p:nvPr/>
        </p:nvCxnSpPr>
        <p:spPr>
          <a:xfrm>
            <a:off x="1758461" y="364050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B34A-E471-4488-8E19-F12B6B5E356B}"/>
              </a:ext>
            </a:extLst>
          </p:cNvPr>
          <p:cNvCxnSpPr/>
          <p:nvPr/>
        </p:nvCxnSpPr>
        <p:spPr>
          <a:xfrm>
            <a:off x="1764811" y="53535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91D57-3C20-4527-83C8-4CC1666B906E}"/>
              </a:ext>
            </a:extLst>
          </p:cNvPr>
          <p:cNvCxnSpPr>
            <a:cxnSpLocks/>
          </p:cNvCxnSpPr>
          <p:nvPr/>
        </p:nvCxnSpPr>
        <p:spPr>
          <a:xfrm>
            <a:off x="1758461" y="3240944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42B4C-24CA-4CD8-A252-8D372F2ACD8A}"/>
              </a:ext>
            </a:extLst>
          </p:cNvPr>
          <p:cNvCxnSpPr>
            <a:cxnSpLocks/>
          </p:cNvCxnSpPr>
          <p:nvPr/>
        </p:nvCxnSpPr>
        <p:spPr>
          <a:xfrm>
            <a:off x="1758461" y="14186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85D578-9EE2-4CF3-B0C0-597C806A0F34}"/>
              </a:ext>
            </a:extLst>
          </p:cNvPr>
          <p:cNvCxnSpPr>
            <a:cxnSpLocks/>
          </p:cNvCxnSpPr>
          <p:nvPr/>
        </p:nvCxnSpPr>
        <p:spPr>
          <a:xfrm>
            <a:off x="1758461" y="789965"/>
            <a:ext cx="0" cy="3587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EF6E5B-6374-4D65-8F3E-61E8EE708329}"/>
              </a:ext>
            </a:extLst>
          </p:cNvPr>
          <p:cNvCxnSpPr>
            <a:cxnSpLocks/>
          </p:cNvCxnSpPr>
          <p:nvPr/>
        </p:nvCxnSpPr>
        <p:spPr>
          <a:xfrm>
            <a:off x="1758461" y="53429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98E806-1B0B-4CFA-BEE0-BF5D50158CF2}"/>
              </a:ext>
            </a:extLst>
          </p:cNvPr>
          <p:cNvSpPr txBox="1"/>
          <p:nvPr/>
        </p:nvSpPr>
        <p:spPr>
          <a:xfrm>
            <a:off x="1371640" y="67662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9B0A8-1007-4B4C-A87E-7FC1872992BF}"/>
              </a:ext>
            </a:extLst>
          </p:cNvPr>
          <p:cNvSpPr txBox="1"/>
          <p:nvPr/>
        </p:nvSpPr>
        <p:spPr>
          <a:xfrm>
            <a:off x="1371640" y="9966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6C35D-E8B7-4AAF-912E-7195FF2C052C}"/>
              </a:ext>
            </a:extLst>
          </p:cNvPr>
          <p:cNvSpPr txBox="1"/>
          <p:nvPr/>
        </p:nvSpPr>
        <p:spPr>
          <a:xfrm>
            <a:off x="1371640" y="131670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E31B76-4CD3-4DF3-9923-BA7DD686E2A7}"/>
              </a:ext>
            </a:extLst>
          </p:cNvPr>
          <p:cNvSpPr txBox="1"/>
          <p:nvPr/>
        </p:nvSpPr>
        <p:spPr>
          <a:xfrm>
            <a:off x="1371640" y="167484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3663-2A44-4DA1-89F7-A6E55293CCC8}"/>
              </a:ext>
            </a:extLst>
          </p:cNvPr>
          <p:cNvSpPr txBox="1"/>
          <p:nvPr/>
        </p:nvSpPr>
        <p:spPr>
          <a:xfrm>
            <a:off x="1371640" y="31152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A3745-F701-4F50-896C-72A9E97BCD62}"/>
              </a:ext>
            </a:extLst>
          </p:cNvPr>
          <p:cNvSpPr txBox="1"/>
          <p:nvPr/>
        </p:nvSpPr>
        <p:spPr>
          <a:xfrm>
            <a:off x="1371640" y="35343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05BF-9A11-4589-BD44-C84A99AEA21B}"/>
              </a:ext>
            </a:extLst>
          </p:cNvPr>
          <p:cNvSpPr txBox="1"/>
          <p:nvPr/>
        </p:nvSpPr>
        <p:spPr>
          <a:xfrm>
            <a:off x="1371640" y="523338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75F35C-CFE7-4071-85D5-E450DD78BF00}"/>
              </a:ext>
            </a:extLst>
          </p:cNvPr>
          <p:cNvSpPr txBox="1"/>
          <p:nvPr/>
        </p:nvSpPr>
        <p:spPr>
          <a:xfrm>
            <a:off x="341923" y="8290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B0D2F9-97CC-49AB-A2F5-937E2908057B}"/>
              </a:ext>
            </a:extLst>
          </p:cNvPr>
          <p:cNvSpPr txBox="1"/>
          <p:nvPr/>
        </p:nvSpPr>
        <p:spPr>
          <a:xfrm>
            <a:off x="341923" y="146148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27A3CF-A994-4B34-9401-18D665390893}"/>
              </a:ext>
            </a:extLst>
          </p:cNvPr>
          <p:cNvSpPr txBox="1"/>
          <p:nvPr/>
        </p:nvSpPr>
        <p:spPr>
          <a:xfrm>
            <a:off x="341923" y="332096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C2D0E-27D9-4141-BD5E-666AD17B3E38}"/>
              </a:ext>
            </a:extLst>
          </p:cNvPr>
          <p:cNvSpPr txBox="1"/>
          <p:nvPr/>
        </p:nvSpPr>
        <p:spPr>
          <a:xfrm>
            <a:off x="341923" y="112620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B93504-0024-41ED-8F51-9AE3C7A06FF8}"/>
              </a:ext>
            </a:extLst>
          </p:cNvPr>
          <p:cNvSpPr txBox="1"/>
          <p:nvPr/>
        </p:nvSpPr>
        <p:spPr>
          <a:xfrm>
            <a:off x="341923" y="255114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A5473-F16F-4CD0-9E4C-126DC72A40F6}"/>
              </a:ext>
            </a:extLst>
          </p:cNvPr>
          <p:cNvSpPr txBox="1"/>
          <p:nvPr/>
        </p:nvSpPr>
        <p:spPr>
          <a:xfrm>
            <a:off x="341923" y="46009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ADEC95-B411-4B47-A7C8-116C9AC83B1E}"/>
              </a:ext>
            </a:extLst>
          </p:cNvPr>
          <p:cNvSpPr/>
          <p:nvPr/>
        </p:nvSpPr>
        <p:spPr>
          <a:xfrm>
            <a:off x="1219493" y="84044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425DBDB-57C3-461D-A87D-65DAD262B710}"/>
              </a:ext>
            </a:extLst>
          </p:cNvPr>
          <p:cNvSpPr/>
          <p:nvPr/>
        </p:nvSpPr>
        <p:spPr>
          <a:xfrm>
            <a:off x="1206793" y="148179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E02EBD5-FE76-489D-8B4D-CD37ABAC6F27}"/>
              </a:ext>
            </a:extLst>
          </p:cNvPr>
          <p:cNvSpPr/>
          <p:nvPr/>
        </p:nvSpPr>
        <p:spPr>
          <a:xfrm>
            <a:off x="1213143" y="3331114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0F91C-6137-4D26-8405-9098D2001C1D}"/>
              </a:ext>
            </a:extLst>
          </p:cNvPr>
          <p:cNvCxnSpPr/>
          <p:nvPr/>
        </p:nvCxnSpPr>
        <p:spPr>
          <a:xfrm>
            <a:off x="3719928" y="8059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1CE1A9-42D5-4C42-BAA2-D6AA69BABDD6}"/>
              </a:ext>
            </a:extLst>
          </p:cNvPr>
          <p:cNvCxnSpPr/>
          <p:nvPr/>
        </p:nvCxnSpPr>
        <p:spPr>
          <a:xfrm>
            <a:off x="3707228" y="3000132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930D7C-3841-4F9A-969F-A18456DB8920}"/>
              </a:ext>
            </a:extLst>
          </p:cNvPr>
          <p:cNvCxnSpPr/>
          <p:nvPr/>
        </p:nvCxnSpPr>
        <p:spPr>
          <a:xfrm>
            <a:off x="3718951" y="5145455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53A2CA-429D-4A58-A03C-C4C3DA908CA0}"/>
              </a:ext>
            </a:extLst>
          </p:cNvPr>
          <p:cNvSpPr txBox="1"/>
          <p:nvPr/>
        </p:nvSpPr>
        <p:spPr>
          <a:xfrm>
            <a:off x="3860841" y="28762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415B3-9245-4589-BC4F-1FB8EED898F2}"/>
              </a:ext>
            </a:extLst>
          </p:cNvPr>
          <p:cNvSpPr txBox="1"/>
          <p:nvPr/>
        </p:nvSpPr>
        <p:spPr>
          <a:xfrm>
            <a:off x="3856933" y="5029408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D268A-BA00-41AA-AF1D-51E8A1EB6A45}"/>
              </a:ext>
            </a:extLst>
          </p:cNvPr>
          <p:cNvSpPr txBox="1"/>
          <p:nvPr/>
        </p:nvSpPr>
        <p:spPr>
          <a:xfrm>
            <a:off x="3825672" y="67623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8B789D-1385-4537-BCB3-E4524DC26DB0}"/>
              </a:ext>
            </a:extLst>
          </p:cNvPr>
          <p:cNvCxnSpPr/>
          <p:nvPr/>
        </p:nvCxnSpPr>
        <p:spPr>
          <a:xfrm>
            <a:off x="1953846" y="1164493"/>
            <a:ext cx="1758462" cy="1250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A45700-2FC4-4B00-9B81-012EE5A536CB}"/>
              </a:ext>
            </a:extLst>
          </p:cNvPr>
          <p:cNvCxnSpPr>
            <a:cxnSpLocks/>
          </p:cNvCxnSpPr>
          <p:nvPr/>
        </p:nvCxnSpPr>
        <p:spPr>
          <a:xfrm flipH="1">
            <a:off x="1906954" y="1359878"/>
            <a:ext cx="1797538" cy="781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376250-3347-4FAD-AE23-96FA96277814}"/>
              </a:ext>
            </a:extLst>
          </p:cNvPr>
          <p:cNvCxnSpPr>
            <a:cxnSpLocks/>
          </p:cNvCxnSpPr>
          <p:nvPr/>
        </p:nvCxnSpPr>
        <p:spPr>
          <a:xfrm flipH="1">
            <a:off x="1899138" y="3005016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9CCD12-5A6F-4B48-A68F-3846106581E8}"/>
              </a:ext>
            </a:extLst>
          </p:cNvPr>
          <p:cNvCxnSpPr>
            <a:cxnSpLocks/>
          </p:cNvCxnSpPr>
          <p:nvPr/>
        </p:nvCxnSpPr>
        <p:spPr>
          <a:xfrm>
            <a:off x="1926492" y="1856154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FE67F6-34AC-48FF-83B6-FDABAE212850}"/>
              </a:ext>
            </a:extLst>
          </p:cNvPr>
          <p:cNvCxnSpPr>
            <a:cxnSpLocks/>
          </p:cNvCxnSpPr>
          <p:nvPr/>
        </p:nvCxnSpPr>
        <p:spPr>
          <a:xfrm>
            <a:off x="1922585" y="3641969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D15E12-E397-497E-B74B-97346638FF9A}"/>
              </a:ext>
            </a:extLst>
          </p:cNvPr>
          <p:cNvCxnSpPr>
            <a:cxnSpLocks/>
          </p:cNvCxnSpPr>
          <p:nvPr/>
        </p:nvCxnSpPr>
        <p:spPr>
          <a:xfrm flipH="1">
            <a:off x="1910861" y="5119078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/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d>
                      <m:d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000" dirty="0">
                    <a:latin typeface="Helvetica" panose="020B0604020202020204" pitchFamily="34" charset="0"/>
                  </a:rPr>
                  <a:t> </a:t>
                </a:r>
              </a:p>
              <a:p>
                <a:r>
                  <a:rPr lang="en-US" sz="1000" dirty="0">
                    <a:latin typeface="Helvetica" panose="020B0604020202020204" pitchFamily="34" charset="0"/>
                  </a:rPr>
                  <a:t>placeholder, not used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/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 r="-5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/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blipFill>
                <a:blip r:embed="rId4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/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blipFill>
                <a:blip r:embed="rId5"/>
                <a:stretch>
                  <a:fillRect r="-7666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/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blipFill>
                <a:blip r:embed="rId6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/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blipFill>
                <a:blip r:embed="rId7"/>
                <a:stretch>
                  <a:fillRect r="-76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6BE091F-635B-4482-8E7F-DBB047CCCC3A}"/>
              </a:ext>
            </a:extLst>
          </p:cNvPr>
          <p:cNvSpPr txBox="1"/>
          <p:nvPr/>
        </p:nvSpPr>
        <p:spPr>
          <a:xfrm>
            <a:off x="1400908" y="29367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B81B9-269C-46D2-8E6E-F52E041E10E0}"/>
              </a:ext>
            </a:extLst>
          </p:cNvPr>
          <p:cNvSpPr txBox="1"/>
          <p:nvPr/>
        </p:nvSpPr>
        <p:spPr>
          <a:xfrm>
            <a:off x="3475893" y="281950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Simulink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172FDFF-1C5B-4448-8609-E91E78FADC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26" t="5416" r="7988" b="7563"/>
          <a:stretch/>
        </p:blipFill>
        <p:spPr>
          <a:xfrm>
            <a:off x="4697418" y="930030"/>
            <a:ext cx="7322644" cy="445477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4B038F-44C3-44D7-81F6-38604C7254A3}"/>
              </a:ext>
            </a:extLst>
          </p:cNvPr>
          <p:cNvCxnSpPr>
            <a:cxnSpLocks/>
          </p:cNvCxnSpPr>
          <p:nvPr/>
        </p:nvCxnSpPr>
        <p:spPr>
          <a:xfrm>
            <a:off x="4634523" y="2203939"/>
            <a:ext cx="359508" cy="2102339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9AA0577-2633-4A76-9F01-054BA24B4CA9}"/>
              </a:ext>
            </a:extLst>
          </p:cNvPr>
          <p:cNvCxnSpPr>
            <a:cxnSpLocks/>
          </p:cNvCxnSpPr>
          <p:nvPr/>
        </p:nvCxnSpPr>
        <p:spPr>
          <a:xfrm flipH="1">
            <a:off x="5099538" y="2203939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0BB901-EB30-4233-B000-6B3D928CFABB}"/>
              </a:ext>
            </a:extLst>
          </p:cNvPr>
          <p:cNvCxnSpPr>
            <a:cxnSpLocks/>
          </p:cNvCxnSpPr>
          <p:nvPr/>
        </p:nvCxnSpPr>
        <p:spPr>
          <a:xfrm flipH="1">
            <a:off x="5005754" y="1156676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9141DD3-1973-440B-B563-E8EF36FAF03C}"/>
              </a:ext>
            </a:extLst>
          </p:cNvPr>
          <p:cNvCxnSpPr>
            <a:cxnSpLocks/>
          </p:cNvCxnSpPr>
          <p:nvPr/>
        </p:nvCxnSpPr>
        <p:spPr>
          <a:xfrm flipH="1">
            <a:off x="8385908" y="1129322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06FA703-9E6E-47EA-8AF1-57AE238DE6C2}"/>
              </a:ext>
            </a:extLst>
          </p:cNvPr>
          <p:cNvCxnSpPr>
            <a:cxnSpLocks/>
          </p:cNvCxnSpPr>
          <p:nvPr/>
        </p:nvCxnSpPr>
        <p:spPr>
          <a:xfrm flipH="1">
            <a:off x="8440616" y="1957755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/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(0.1),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blipFill>
                <a:blip r:embed="rId9"/>
                <a:stretch>
                  <a:fillRect t="-1538" r="-3421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/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/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/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(0.2),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/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(0.3),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6E0F214-1648-48F7-B758-CCF98B0FC7C4}"/>
              </a:ext>
            </a:extLst>
          </p:cNvPr>
          <p:cNvCxnSpPr>
            <a:cxnSpLocks/>
          </p:cNvCxnSpPr>
          <p:nvPr/>
        </p:nvCxnSpPr>
        <p:spPr>
          <a:xfrm flipH="1">
            <a:off x="5001847" y="2282092"/>
            <a:ext cx="257908" cy="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1306399-55D9-45EA-B7F8-973C827BA6C1}"/>
              </a:ext>
            </a:extLst>
          </p:cNvPr>
          <p:cNvCxnSpPr>
            <a:cxnSpLocks/>
          </p:cNvCxnSpPr>
          <p:nvPr/>
        </p:nvCxnSpPr>
        <p:spPr>
          <a:xfrm>
            <a:off x="5080000" y="2250831"/>
            <a:ext cx="1" cy="1844431"/>
          </a:xfrm>
          <a:prstGeom prst="straightConnector1">
            <a:avLst/>
          </a:prstGeom>
          <a:ln w="6350">
            <a:solidFill>
              <a:srgbClr val="C00000"/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BBB1FDD-AD67-45B7-B46E-0113A4FE9782}"/>
              </a:ext>
            </a:extLst>
          </p:cNvPr>
          <p:cNvSpPr txBox="1"/>
          <p:nvPr/>
        </p:nvSpPr>
        <p:spPr>
          <a:xfrm>
            <a:off x="5230447" y="2074411"/>
            <a:ext cx="779584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499C89-EA46-445A-9E26-75C95919FE16}"/>
              </a:ext>
            </a:extLst>
          </p:cNvPr>
          <p:cNvSpPr txBox="1"/>
          <p:nvPr/>
        </p:nvSpPr>
        <p:spPr>
          <a:xfrm>
            <a:off x="3796323" y="3180288"/>
            <a:ext cx="779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F4DC663-9C96-47C2-A94C-22E59B324230}"/>
              </a:ext>
            </a:extLst>
          </p:cNvPr>
          <p:cNvCxnSpPr>
            <a:cxnSpLocks/>
          </p:cNvCxnSpPr>
          <p:nvPr/>
        </p:nvCxnSpPr>
        <p:spPr>
          <a:xfrm flipV="1">
            <a:off x="3790462" y="3032370"/>
            <a:ext cx="0" cy="73464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22886-CD53-4BC3-B19E-687CBD29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3608"/>
            <a:ext cx="6761830" cy="6192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926FF-A0A3-4724-99A3-9CD032913A92}"/>
              </a:ext>
            </a:extLst>
          </p:cNvPr>
          <p:cNvSpPr txBox="1"/>
          <p:nvPr/>
        </p:nvSpPr>
        <p:spPr>
          <a:xfrm>
            <a:off x="7999095" y="2848094"/>
            <a:ext cx="244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SUMO angle</a:t>
            </a:r>
          </a:p>
        </p:txBody>
      </p:sp>
    </p:spTree>
    <p:extLst>
      <p:ext uri="{BB962C8B-B14F-4D97-AF65-F5344CB8AC3E}">
        <p14:creationId xmlns:p14="http://schemas.microsoft.com/office/powerpoint/2010/main" val="226589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4AFBD-C314-9415-EB75-DCB70A2A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4" y="217583"/>
            <a:ext cx="6385171" cy="269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7CC58-079D-B9CF-0889-E3402FA8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9" y="3019652"/>
            <a:ext cx="9583487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32E37-4F56-7AD9-177D-3B58B06D8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96" y="3907913"/>
            <a:ext cx="7640116" cy="323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10E7-3007-EB84-CE6E-727A51644B3F}"/>
              </a:ext>
            </a:extLst>
          </p:cNvPr>
          <p:cNvSpPr txBox="1"/>
          <p:nvPr/>
        </p:nvSpPr>
        <p:spPr>
          <a:xfrm>
            <a:off x="7655218" y="855171"/>
            <a:ext cx="24479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Vehicle will be gone after E3. so we only need </a:t>
            </a:r>
            <a:r>
              <a:rPr lang="en-US" dirty="0" err="1"/>
              <a:t>getNextLinks</a:t>
            </a:r>
            <a:r>
              <a:rPr lang="en-US" dirty="0"/>
              <a:t> once then can store the speed limit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76FB2-C3FD-469F-7373-E9DDD7657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147" y="4418923"/>
            <a:ext cx="3010320" cy="94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D9423-4D83-A33C-6CA5-700F53F0F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67" y="5539248"/>
            <a:ext cx="280074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6D29-F65B-4D38-A241-BAD6473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2" y="278976"/>
            <a:ext cx="5728458" cy="99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D3290-780D-4C66-AF74-49F4527C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1" y="1276676"/>
            <a:ext cx="5950879" cy="153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8CE30-5B7F-47D5-A444-B02415950F86}"/>
              </a:ext>
            </a:extLst>
          </p:cNvPr>
          <p:cNvSpPr txBox="1"/>
          <p:nvPr/>
        </p:nvSpPr>
        <p:spPr>
          <a:xfrm>
            <a:off x="375781" y="3547129"/>
            <a:ext cx="715044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does not have a typical speed limit information.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there’s a reduced speed area, it will show the distance to that RSA.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When there’s desired speed decision, there’s no distance information until vehicle on the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RSA change desired speed temporarily (only when within RSA). But vehicle will decelerate way ahead of RSA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DSD will permanently change desired speed, but vehicle will only change desired speed when passing DSD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AE6F-E374-4C1C-9929-FB5AD8EE0277}"/>
              </a:ext>
            </a:extLst>
          </p:cNvPr>
          <p:cNvSpPr txBox="1"/>
          <p:nvPr/>
        </p:nvSpPr>
        <p:spPr>
          <a:xfrm>
            <a:off x="6409038" y="119535"/>
            <a:ext cx="5535826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To properly get a normal speed limit,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First need a python script to get a table of desired speed decision locations with regarding each link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a link can have multiple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in </a:t>
            </a:r>
            <a:r>
              <a:rPr lang="en-US" sz="1400" dirty="0" err="1"/>
              <a:t>dll</a:t>
            </a:r>
            <a:r>
              <a:rPr lang="en-US" sz="1400" dirty="0"/>
              <a:t>, based on current link information and position, can find out what is next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based on next link information, can find out the first DSD of the next link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Thus, we will have three data fields: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/>
              <a:t>Need to check if we force an ego vehicle, will next link information messed up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	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118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9AC09-29CF-4D7C-985B-3393F255104F}"/>
              </a:ext>
            </a:extLst>
          </p:cNvPr>
          <p:cNvSpPr txBox="1"/>
          <p:nvPr/>
        </p:nvSpPr>
        <p:spPr>
          <a:xfrm>
            <a:off x="457373" y="259314"/>
            <a:ext cx="6911167" cy="610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If in VISSIM you define a 3D road, the speed position, etc. will still follow the 2D projected road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+mn-lt"/>
              </a:rPr>
              <a:t>Next link only return when a vehicle enter the route decision regions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VISSIM will return each of the next links one by one for each vehicle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combine static route, the two decisions have to be on the same link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there will be next link only when the vehicle is in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 next links will contain all links within the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if used combine route, then will be able to see longer future routes</a:t>
            </a: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Speed limit connect to next has to guess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since do not know the link connection topology and route 	selection information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Next link information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Initial speed limit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Distance has to be distinct</a:t>
            </a:r>
          </a:p>
          <a:p>
            <a:endParaRPr lang="en-US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Need to add UDA position on link, make sure no such no and name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075E-845D-4110-A8F9-C37277DB8D54}"/>
              </a:ext>
            </a:extLst>
          </p:cNvPr>
          <p:cNvSpPr txBox="1"/>
          <p:nvPr/>
        </p:nvSpPr>
        <p:spPr>
          <a:xfrm>
            <a:off x="7551420" y="464820"/>
            <a:ext cx="34747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Challenges: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Need both next link and lane, but may not have such information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defined as a distribution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Desired speed decision defined for each class of vehicle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decision define for each lane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No link topology (length, connection, lanes, etc.) information in </a:t>
            </a:r>
            <a:r>
              <a:rPr lang="en-US" dirty="0" err="1">
                <a:latin typeface="+mn-lt"/>
              </a:rPr>
              <a:t>dll</a:t>
            </a:r>
            <a:r>
              <a:rPr lang="en-US" dirty="0">
                <a:latin typeface="+mn-lt"/>
              </a:rPr>
              <a:t>. Need another lookup table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No initial speed limit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9204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6D6DA-0CC4-4721-AE67-E798A476F14A}"/>
              </a:ext>
            </a:extLst>
          </p:cNvPr>
          <p:cNvSpPr txBox="1"/>
          <p:nvPr/>
        </p:nvSpPr>
        <p:spPr>
          <a:xfrm>
            <a:off x="729615" y="188714"/>
            <a:ext cx="6107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Signal light, where do you want to get? </a:t>
            </a:r>
            <a:r>
              <a:rPr lang="en-US" dirty="0" err="1"/>
              <a:t>Matlab</a:t>
            </a:r>
            <a:r>
              <a:rPr lang="en-US" dirty="0"/>
              <a:t> or Simulink</a:t>
            </a:r>
          </a:p>
        </p:txBody>
      </p:sp>
    </p:spTree>
    <p:extLst>
      <p:ext uri="{BB962C8B-B14F-4D97-AF65-F5344CB8AC3E}">
        <p14:creationId xmlns:p14="http://schemas.microsoft.com/office/powerpoint/2010/main" val="3326215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8860E-B4FE-4020-9A4B-C9B560D0EFAE}"/>
              </a:ext>
            </a:extLst>
          </p:cNvPr>
          <p:cNvSpPr txBox="1"/>
          <p:nvPr/>
        </p:nvSpPr>
        <p:spPr>
          <a:xfrm>
            <a:off x="1323975" y="809536"/>
            <a:ext cx="6107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whether time of adding these CAV is known ahead of simulation or will be determined during the simulation? if latter, will </a:t>
            </a:r>
            <a:r>
              <a:rPr lang="en-US" dirty="0" err="1"/>
              <a:t>simulink</a:t>
            </a:r>
            <a:r>
              <a:rPr lang="en-US" dirty="0"/>
              <a:t> make the decision? what if want </a:t>
            </a:r>
            <a:r>
              <a:rPr lang="en-US" dirty="0" err="1"/>
              <a:t>matlab</a:t>
            </a:r>
            <a:r>
              <a:rPr lang="en-US" dirty="0"/>
              <a:t> to make the decision?</a:t>
            </a:r>
          </a:p>
        </p:txBody>
      </p:sp>
    </p:spTree>
    <p:extLst>
      <p:ext uri="{BB962C8B-B14F-4D97-AF65-F5344CB8AC3E}">
        <p14:creationId xmlns:p14="http://schemas.microsoft.com/office/powerpoint/2010/main" val="9518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03164" y="47035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103165" y="298896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42417" y="106390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22954" y="413597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11186" y="5365820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45376" y="2299151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8514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04219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103164" y="2002373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42416" y="115028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25324" y="2411637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8513" y="3655092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2437661" y="3703954"/>
            <a:ext cx="91838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302577" y="2086785"/>
            <a:ext cx="156966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(Traffic </a:t>
            </a:r>
            <a:r>
              <a:rPr lang="en-US" sz="1200" dirty="0" err="1"/>
              <a:t>Cmd</a:t>
            </a:r>
            <a:r>
              <a:rPr lang="en-US" sz="1200" dirty="0"/>
              <a:t> (k+1))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8123" y="107212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42757" y="110840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610CB8-7CCE-4494-90BB-1651F4789D91}"/>
              </a:ext>
            </a:extLst>
          </p:cNvPr>
          <p:cNvSpPr/>
          <p:nvPr/>
        </p:nvSpPr>
        <p:spPr>
          <a:xfrm>
            <a:off x="805404" y="4135972"/>
            <a:ext cx="1217549" cy="4247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Sensors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E2786B-54B5-4D50-8D25-2A8B0AA11C6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1414179" y="3582520"/>
            <a:ext cx="688960" cy="553452"/>
          </a:xfrm>
          <a:prstGeom prst="straightConnector1">
            <a:avLst/>
          </a:prstGeom>
          <a:ln w="28575">
            <a:solidFill>
              <a:schemeClr val="accent4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924820-982E-4942-9816-64DE15ACCAC4}"/>
              </a:ext>
            </a:extLst>
          </p:cNvPr>
          <p:cNvSpPr txBox="1"/>
          <p:nvPr/>
        </p:nvSpPr>
        <p:spPr>
          <a:xfrm>
            <a:off x="760275" y="3554254"/>
            <a:ext cx="11626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4"/>
                </a:solidFill>
              </a:rPr>
              <a:t>Environment Info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548DB9-4F0B-41A7-9F58-9C709006D9A3}"/>
              </a:ext>
            </a:extLst>
          </p:cNvPr>
          <p:cNvSpPr/>
          <p:nvPr/>
        </p:nvSpPr>
        <p:spPr>
          <a:xfrm>
            <a:off x="7100994" y="68271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361B6-7848-49D5-8381-39F467CAC32A}"/>
              </a:ext>
            </a:extLst>
          </p:cNvPr>
          <p:cNvSpPr/>
          <p:nvPr/>
        </p:nvSpPr>
        <p:spPr>
          <a:xfrm>
            <a:off x="5198376" y="331073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A59860-713C-4B17-ACEF-7F27C4C57A3D}"/>
              </a:ext>
            </a:extLst>
          </p:cNvPr>
          <p:cNvCxnSpPr>
            <a:cxnSpLocks/>
          </p:cNvCxnSpPr>
          <p:nvPr/>
        </p:nvCxnSpPr>
        <p:spPr>
          <a:xfrm>
            <a:off x="8340247" y="1276275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8E9F1C6-2C7F-47E9-80DE-79CA7D7DBB2F}"/>
              </a:ext>
            </a:extLst>
          </p:cNvPr>
          <p:cNvSpPr/>
          <p:nvPr/>
        </p:nvSpPr>
        <p:spPr>
          <a:xfrm>
            <a:off x="5118165" y="445774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FD304F4-2243-41CC-99F7-B794F2EE2DB2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040587" y="2451744"/>
            <a:ext cx="1060407" cy="8589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2424CD-A085-4D10-ADE8-E8652DA71305}"/>
              </a:ext>
            </a:extLst>
          </p:cNvPr>
          <p:cNvCxnSpPr>
            <a:cxnSpLocks/>
          </p:cNvCxnSpPr>
          <p:nvPr/>
        </p:nvCxnSpPr>
        <p:spPr>
          <a:xfrm flipH="1">
            <a:off x="6204006" y="3914358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E6FE2B0-B45F-4E12-B262-3D43FD8E21A5}"/>
              </a:ext>
            </a:extLst>
          </p:cNvPr>
          <p:cNvCxnSpPr>
            <a:cxnSpLocks/>
          </p:cNvCxnSpPr>
          <p:nvPr/>
        </p:nvCxnSpPr>
        <p:spPr>
          <a:xfrm flipH="1">
            <a:off x="5847755" y="3891417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7C59E3E-F3CD-4435-965B-92BE373EDB8B}"/>
              </a:ext>
            </a:extLst>
          </p:cNvPr>
          <p:cNvSpPr txBox="1"/>
          <p:nvPr/>
        </p:nvSpPr>
        <p:spPr>
          <a:xfrm>
            <a:off x="8340246" y="1362648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32AAC0-AE46-4445-A7D1-3CB56413C22A}"/>
              </a:ext>
            </a:extLst>
          </p:cNvPr>
          <p:cNvSpPr txBox="1"/>
          <p:nvPr/>
        </p:nvSpPr>
        <p:spPr>
          <a:xfrm>
            <a:off x="6429606" y="286375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558C1E-E6A9-41B7-B17D-73779F850BFA}"/>
              </a:ext>
            </a:extLst>
          </p:cNvPr>
          <p:cNvSpPr txBox="1"/>
          <p:nvPr/>
        </p:nvSpPr>
        <p:spPr>
          <a:xfrm>
            <a:off x="6128652" y="3968649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2AEA4B-E650-4D23-A4BA-5B05D68747A8}"/>
              </a:ext>
            </a:extLst>
          </p:cNvPr>
          <p:cNvSpPr txBox="1"/>
          <p:nvPr/>
        </p:nvSpPr>
        <p:spPr>
          <a:xfrm>
            <a:off x="5019942" y="4022920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A0453A-92EB-4B70-88D0-F0FD8914E89F}"/>
              </a:ext>
            </a:extLst>
          </p:cNvPr>
          <p:cNvSpPr/>
          <p:nvPr/>
        </p:nvSpPr>
        <p:spPr>
          <a:xfrm>
            <a:off x="5425309" y="2685157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2ADC84-0567-44BB-9FCD-1E7F337BB2AF}"/>
              </a:ext>
            </a:extLst>
          </p:cNvPr>
          <p:cNvCxnSpPr>
            <a:cxnSpLocks/>
          </p:cNvCxnSpPr>
          <p:nvPr/>
        </p:nvCxnSpPr>
        <p:spPr>
          <a:xfrm>
            <a:off x="7465953" y="1284487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889601-5D40-449B-84F4-414CB4F22F10}"/>
              </a:ext>
            </a:extLst>
          </p:cNvPr>
          <p:cNvSpPr txBox="1"/>
          <p:nvPr/>
        </p:nvSpPr>
        <p:spPr>
          <a:xfrm>
            <a:off x="6040587" y="1320775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51C519-5CF3-40DC-88B5-B1DFC6E238DF}"/>
              </a:ext>
            </a:extLst>
          </p:cNvPr>
          <p:cNvCxnSpPr>
            <a:cxnSpLocks/>
          </p:cNvCxnSpPr>
          <p:nvPr/>
        </p:nvCxnSpPr>
        <p:spPr>
          <a:xfrm flipH="1">
            <a:off x="5797579" y="2362201"/>
            <a:ext cx="1071519" cy="8664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BB9381-16E1-4C60-BEFF-D98761733DCD}"/>
              </a:ext>
            </a:extLst>
          </p:cNvPr>
          <p:cNvSpPr/>
          <p:nvPr/>
        </p:nvSpPr>
        <p:spPr>
          <a:xfrm>
            <a:off x="7532706" y="328455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58FAE8-57F6-40A0-92D1-507CA0046C44}"/>
              </a:ext>
            </a:extLst>
          </p:cNvPr>
          <p:cNvSpPr/>
          <p:nvPr/>
        </p:nvSpPr>
        <p:spPr>
          <a:xfrm>
            <a:off x="7452495" y="443156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4DA93D9-CD04-44BD-86BA-7CD9BFCA1557}"/>
              </a:ext>
            </a:extLst>
          </p:cNvPr>
          <p:cNvCxnSpPr>
            <a:cxnSpLocks/>
          </p:cNvCxnSpPr>
          <p:nvPr/>
        </p:nvCxnSpPr>
        <p:spPr>
          <a:xfrm flipH="1">
            <a:off x="8538336" y="388818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B9DA69A-53AA-41C2-B997-F602343957AB}"/>
              </a:ext>
            </a:extLst>
          </p:cNvPr>
          <p:cNvCxnSpPr>
            <a:cxnSpLocks/>
          </p:cNvCxnSpPr>
          <p:nvPr/>
        </p:nvCxnSpPr>
        <p:spPr>
          <a:xfrm flipH="1">
            <a:off x="8182085" y="3865242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4F01E53-FE04-4689-8CEC-DE02DE3672A1}"/>
              </a:ext>
            </a:extLst>
          </p:cNvPr>
          <p:cNvSpPr txBox="1"/>
          <p:nvPr/>
        </p:nvSpPr>
        <p:spPr>
          <a:xfrm>
            <a:off x="8462982" y="3942474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3EC1596-9471-4534-AF36-39ED1CEFC416}"/>
              </a:ext>
            </a:extLst>
          </p:cNvPr>
          <p:cNvSpPr txBox="1"/>
          <p:nvPr/>
        </p:nvSpPr>
        <p:spPr>
          <a:xfrm>
            <a:off x="7354272" y="3996745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16896E-EA35-4FB6-B9A7-5DCECF4A1393}"/>
              </a:ext>
            </a:extLst>
          </p:cNvPr>
          <p:cNvSpPr/>
          <p:nvPr/>
        </p:nvSpPr>
        <p:spPr>
          <a:xfrm>
            <a:off x="9806487" y="329462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7183D0-B568-4189-961A-7782C7905540}"/>
              </a:ext>
            </a:extLst>
          </p:cNvPr>
          <p:cNvSpPr/>
          <p:nvPr/>
        </p:nvSpPr>
        <p:spPr>
          <a:xfrm>
            <a:off x="9726276" y="444163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D43B35-D0C1-48A4-959C-27033ED0E27F}"/>
              </a:ext>
            </a:extLst>
          </p:cNvPr>
          <p:cNvCxnSpPr>
            <a:cxnSpLocks/>
          </p:cNvCxnSpPr>
          <p:nvPr/>
        </p:nvCxnSpPr>
        <p:spPr>
          <a:xfrm flipH="1">
            <a:off x="10812117" y="3898251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2C79C63-6D34-43EF-8C9E-DE5C5F708CCF}"/>
              </a:ext>
            </a:extLst>
          </p:cNvPr>
          <p:cNvCxnSpPr>
            <a:cxnSpLocks/>
          </p:cNvCxnSpPr>
          <p:nvPr/>
        </p:nvCxnSpPr>
        <p:spPr>
          <a:xfrm flipH="1">
            <a:off x="10455866" y="387531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EC654FD-3AE2-4878-B2BF-3EA7C483064D}"/>
              </a:ext>
            </a:extLst>
          </p:cNvPr>
          <p:cNvSpPr txBox="1"/>
          <p:nvPr/>
        </p:nvSpPr>
        <p:spPr>
          <a:xfrm>
            <a:off x="10736763" y="3952542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40511C-0D23-4C43-9754-BD9EF9BCBF07}"/>
              </a:ext>
            </a:extLst>
          </p:cNvPr>
          <p:cNvSpPr txBox="1"/>
          <p:nvPr/>
        </p:nvSpPr>
        <p:spPr>
          <a:xfrm>
            <a:off x="9628053" y="4006813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D36F438-3A90-4A8A-AD19-562D7FFDD908}"/>
              </a:ext>
            </a:extLst>
          </p:cNvPr>
          <p:cNvCxnSpPr>
            <a:cxnSpLocks/>
          </p:cNvCxnSpPr>
          <p:nvPr/>
        </p:nvCxnSpPr>
        <p:spPr>
          <a:xfrm flipH="1" flipV="1">
            <a:off x="8873685" y="2272522"/>
            <a:ext cx="1693099" cy="9664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9DC4F88-8BFB-4F9D-883A-27AA1DF48710}"/>
              </a:ext>
            </a:extLst>
          </p:cNvPr>
          <p:cNvCxnSpPr>
            <a:cxnSpLocks/>
          </p:cNvCxnSpPr>
          <p:nvPr/>
        </p:nvCxnSpPr>
        <p:spPr>
          <a:xfrm flipH="1" flipV="1">
            <a:off x="8796481" y="2451744"/>
            <a:ext cx="1317114" cy="8199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7C1917-1DF5-407A-9F80-05FFF09BD7E8}"/>
              </a:ext>
            </a:extLst>
          </p:cNvPr>
          <p:cNvSpPr/>
          <p:nvPr/>
        </p:nvSpPr>
        <p:spPr>
          <a:xfrm>
            <a:off x="9854790" y="2588033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EA2EF-F3E5-4941-8288-7B5D1A61E504}"/>
              </a:ext>
            </a:extLst>
          </p:cNvPr>
          <p:cNvSpPr txBox="1"/>
          <p:nvPr/>
        </p:nvSpPr>
        <p:spPr>
          <a:xfrm>
            <a:off x="9220174" y="2928661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C6A4F6-79E4-4A96-AEB8-0C7622180479}"/>
              </a:ext>
            </a:extLst>
          </p:cNvPr>
          <p:cNvCxnSpPr>
            <a:cxnSpLocks/>
          </p:cNvCxnSpPr>
          <p:nvPr/>
        </p:nvCxnSpPr>
        <p:spPr>
          <a:xfrm flipH="1">
            <a:off x="8222807" y="2549172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D29EDE9-D4C5-443A-AE5B-B6394F95C2E7}"/>
              </a:ext>
            </a:extLst>
          </p:cNvPr>
          <p:cNvCxnSpPr>
            <a:cxnSpLocks/>
          </p:cNvCxnSpPr>
          <p:nvPr/>
        </p:nvCxnSpPr>
        <p:spPr>
          <a:xfrm flipH="1">
            <a:off x="7942713" y="253961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EADDF7B-8A74-4E7A-AC4A-D3A990197358}"/>
              </a:ext>
            </a:extLst>
          </p:cNvPr>
          <p:cNvSpPr txBox="1"/>
          <p:nvPr/>
        </p:nvSpPr>
        <p:spPr>
          <a:xfrm>
            <a:off x="8143816" y="2685433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96390C-16C8-47BD-8FFF-3AF23A264D13}"/>
              </a:ext>
            </a:extLst>
          </p:cNvPr>
          <p:cNvSpPr/>
          <p:nvPr/>
        </p:nvSpPr>
        <p:spPr>
          <a:xfrm>
            <a:off x="7184259" y="2683969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A731F7-934D-444A-BF1A-801BE968D0E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53397" y="4930056"/>
            <a:ext cx="0" cy="43576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C1915A-3D47-4942-8325-0A7358AB40E6}"/>
              </a:ext>
            </a:extLst>
          </p:cNvPr>
          <p:cNvSpPr txBox="1"/>
          <p:nvPr/>
        </p:nvSpPr>
        <p:spPr>
          <a:xfrm>
            <a:off x="2217925" y="52423"/>
            <a:ext cx="15696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Sensors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9E104C-A4C3-489A-BCBD-A40DD0A0CCCE}"/>
              </a:ext>
            </a:extLst>
          </p:cNvPr>
          <p:cNvSpPr txBox="1"/>
          <p:nvPr/>
        </p:nvSpPr>
        <p:spPr>
          <a:xfrm>
            <a:off x="7210766" y="68135"/>
            <a:ext cx="183685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HPC </a:t>
            </a:r>
            <a:r>
              <a:rPr lang="en-US" b="1" dirty="0"/>
              <a:t>Potential</a:t>
            </a:r>
            <a:endParaRPr lang="en-US" b="1" dirty="0">
              <a:latin typeface="+mn-l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375ECA-74FD-4910-9670-198268F18A34}"/>
              </a:ext>
            </a:extLst>
          </p:cNvPr>
          <p:cNvSpPr/>
          <p:nvPr/>
        </p:nvSpPr>
        <p:spPr>
          <a:xfrm>
            <a:off x="2103139" y="171883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C2E6209-3930-434A-A5C3-3FEFA8369430}"/>
              </a:ext>
            </a:extLst>
          </p:cNvPr>
          <p:cNvSpPr/>
          <p:nvPr/>
        </p:nvSpPr>
        <p:spPr>
          <a:xfrm>
            <a:off x="2448068" y="200642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C861FC3-09D3-47D7-AE5D-E9A2247653E9}"/>
              </a:ext>
            </a:extLst>
          </p:cNvPr>
          <p:cNvSpPr/>
          <p:nvPr/>
        </p:nvSpPr>
        <p:spPr>
          <a:xfrm>
            <a:off x="7112550" y="192804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3B7540-E4D1-46C0-9B40-AF1993930F0D}"/>
              </a:ext>
            </a:extLst>
          </p:cNvPr>
          <p:cNvSpPr/>
          <p:nvPr/>
        </p:nvSpPr>
        <p:spPr>
          <a:xfrm>
            <a:off x="7457479" y="221563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1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0BBC43-4913-43C0-B044-4A1436F2D7C8}"/>
              </a:ext>
            </a:extLst>
          </p:cNvPr>
          <p:cNvSpPr txBox="1"/>
          <p:nvPr/>
        </p:nvSpPr>
        <p:spPr>
          <a:xfrm>
            <a:off x="495300" y="285040"/>
            <a:ext cx="6109854" cy="457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Doing vehicle signal control, need extract information using </a:t>
            </a: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Grade and 3D length, speed, position question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 limit how to properly obtain, since no route of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Designate route when adding a vehicle, or change a route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, position on network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r>
              <a:rPr lang="en-US" dirty="0"/>
              <a:t>, add remove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October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PTV America's 23rd Annual User Group Meeting in Denver, CO!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Grade seems </a:t>
            </a:r>
            <a:r>
              <a:rPr lang="en-US"/>
              <a:t>that still not right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51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1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computed by SUMO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/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external control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blipFill>
                <a:blip r:embed="rId16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66397" y="273061"/>
            <a:ext cx="583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15988" y="606582"/>
            <a:ext cx="875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 computed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422400" y="1345947"/>
            <a:ext cx="1530116" cy="7095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591B8E-2BF6-445D-84F8-9ABFDEA651FB}"/>
              </a:ext>
            </a:extLst>
          </p:cNvPr>
          <p:cNvCxnSpPr>
            <a:cxnSpLocks/>
          </p:cNvCxnSpPr>
          <p:nvPr/>
        </p:nvCxnSpPr>
        <p:spPr>
          <a:xfrm flipV="1">
            <a:off x="1428009" y="930031"/>
            <a:ext cx="1557468" cy="111199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7918669C-3680-48CA-B676-A9181FE3DDB3}"/>
              </a:ext>
            </a:extLst>
          </p:cNvPr>
          <p:cNvSpPr/>
          <p:nvPr/>
        </p:nvSpPr>
        <p:spPr>
          <a:xfrm>
            <a:off x="2877039" y="802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401AF0-4174-4AA5-98D1-4DECF5364B23}"/>
              </a:ext>
            </a:extLst>
          </p:cNvPr>
          <p:cNvSpPr/>
          <p:nvPr/>
        </p:nvSpPr>
        <p:spPr>
          <a:xfrm>
            <a:off x="1378195" y="1966913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/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/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blipFill>
                <a:blip r:embed="rId1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/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blipFill>
                <a:blip r:embed="rId1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6C6C4777-E60E-43D4-9AE0-096C3D9D5817}"/>
              </a:ext>
            </a:extLst>
          </p:cNvPr>
          <p:cNvSpPr/>
          <p:nvPr/>
        </p:nvSpPr>
        <p:spPr>
          <a:xfrm>
            <a:off x="1314939" y="2453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/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blipFill>
                <a:blip r:embed="rId20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/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Integration step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blipFill>
                <a:blip r:embed="rId21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40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2">
                <a:lumMod val="9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>
                    <a:lumMod val="95000"/>
                  </a:schemeClr>
                </a:solidFill>
              </a:rPr>
              <a:t>Cmd</a:t>
            </a: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9129934" y="2552484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9107340" y="3316733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47548" y="272912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4D6AD-EFB5-4D2B-A770-340B1955B52F}"/>
              </a:ext>
            </a:extLst>
          </p:cNvPr>
          <p:cNvSpPr/>
          <p:nvPr/>
        </p:nvSpPr>
        <p:spPr>
          <a:xfrm>
            <a:off x="890337" y="3116333"/>
            <a:ext cx="4355431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EE8686-9142-4578-82B7-3DEAB4B13FA2}"/>
              </a:ext>
            </a:extLst>
          </p:cNvPr>
          <p:cNvSpPr/>
          <p:nvPr/>
        </p:nvSpPr>
        <p:spPr>
          <a:xfrm>
            <a:off x="5719732" y="3094658"/>
            <a:ext cx="3389626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4040EE-D71A-4ECC-8CC5-D6C11BEE554B}"/>
              </a:ext>
            </a:extLst>
          </p:cNvPr>
          <p:cNvSpPr/>
          <p:nvPr/>
        </p:nvSpPr>
        <p:spPr>
          <a:xfrm>
            <a:off x="8506671" y="5407280"/>
            <a:ext cx="35321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within vehicle, i.e. in Simulink</a:t>
            </a:r>
          </a:p>
        </p:txBody>
      </p:sp>
    </p:spTree>
    <p:extLst>
      <p:ext uri="{BB962C8B-B14F-4D97-AF65-F5344CB8AC3E}">
        <p14:creationId xmlns:p14="http://schemas.microsoft.com/office/powerpoint/2010/main" val="99053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Define a way to define information we extracted from SUMO, depends on application ROI</a:t>
            </a:r>
          </a:p>
          <a:p>
            <a:pPr lvl="1"/>
            <a:r>
              <a:rPr lang="en-US" sz="1400" dirty="0"/>
              <a:t>r</a:t>
            </a:r>
            <a:r>
              <a:rPr lang="en-US" sz="1400" b="0" dirty="0"/>
              <a:t>egion of interest around a ego vehicle</a:t>
            </a:r>
          </a:p>
          <a:p>
            <a:pPr lvl="1"/>
            <a:r>
              <a:rPr lang="en-US" sz="1400" dirty="0"/>
              <a:t>particular parts of a road, i.e. for centralized controller</a:t>
            </a:r>
          </a:p>
          <a:p>
            <a:pPr lvl="1"/>
            <a:r>
              <a:rPr lang="en-US" sz="1400" b="0" dirty="0"/>
              <a:t>around traffic light</a:t>
            </a:r>
          </a:p>
          <a:p>
            <a:r>
              <a:rPr lang="en-US" sz="2000" b="0" dirty="0"/>
              <a:t>Can be based on subscription of SUMO data, essentially specify </a:t>
            </a:r>
            <a:r>
              <a:rPr lang="en-US" sz="2000" b="0" dirty="0" err="1"/>
              <a:t>objID</a:t>
            </a:r>
            <a:r>
              <a:rPr lang="en-US" sz="2000" b="0" dirty="0"/>
              <a:t>, domain, </a:t>
            </a:r>
          </a:p>
          <a:p>
            <a:r>
              <a:rPr lang="en-US" sz="2000" b="0" dirty="0"/>
              <a:t>Define message sets</a:t>
            </a:r>
          </a:p>
          <a:p>
            <a:pPr lvl="1"/>
            <a:r>
              <a:rPr lang="en-US" sz="1400" dirty="0"/>
              <a:t>traffic, i.e. vehicle information</a:t>
            </a:r>
          </a:p>
          <a:p>
            <a:pPr lvl="1"/>
            <a:r>
              <a:rPr lang="en-US" sz="1400" b="0" dirty="0"/>
              <a:t>signal lights, phase and timing, detectors</a:t>
            </a:r>
          </a:p>
          <a:p>
            <a:r>
              <a:rPr lang="en-US" sz="2000" b="0" dirty="0"/>
              <a:t>Need to assign unique id for different message sets</a:t>
            </a:r>
          </a:p>
          <a:p>
            <a:r>
              <a:rPr lang="en-US" sz="2000" b="0" dirty="0"/>
              <a:t>Potential components: traffic, control/application, virtual environment/vehicle, HIL, communication, sensor, signal controller. What else?</a:t>
            </a:r>
          </a:p>
          <a:p>
            <a:r>
              <a:rPr lang="en-US" sz="2000" b="0" dirty="0"/>
              <a:t>Design everything is SUMO, then adapt VISSIM message structure as SUMO.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7435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Signal controller in the loop (SCIP) is within the scope. Basically, needs to define ROI, i.e. intersections, and message set of phase and timing and detectors.</a:t>
            </a:r>
          </a:p>
          <a:p>
            <a:r>
              <a:rPr lang="en-US" sz="2000" b="0" dirty="0"/>
              <a:t>Naturally, it supports multiple clients/vehicles, so has potential for larger scale</a:t>
            </a:r>
          </a:p>
          <a:p>
            <a:r>
              <a:rPr lang="en-US" sz="2000" b="0" dirty="0"/>
              <a:t>With this setup, CAV controller can be in different languages with appropriate: a) TCP/IP interface b) parser for messages. </a:t>
            </a:r>
          </a:p>
          <a:p>
            <a:r>
              <a:rPr lang="en-US" sz="2000" b="0" dirty="0"/>
              <a:t>Thus, possibly avoid the need to convert VISSIM COM to .</a:t>
            </a:r>
            <a:r>
              <a:rPr lang="en-US" sz="2000" b="0" dirty="0" err="1"/>
              <a:t>dll</a:t>
            </a:r>
            <a:r>
              <a:rPr lang="en-US" sz="2000" b="0" dirty="0"/>
              <a:t>. 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17735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D745E-FEEA-4773-B28A-46C44B0EA257}"/>
              </a:ext>
            </a:extLst>
          </p:cNvPr>
          <p:cNvSpPr/>
          <p:nvPr/>
        </p:nvSpPr>
        <p:spPr>
          <a:xfrm>
            <a:off x="1924732" y="2082583"/>
            <a:ext cx="2125894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27228" y="84734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835153" y="347917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66481" y="144089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3696558" y="349208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</p:cNvCxnSpPr>
          <p:nvPr/>
        </p:nvCxnSpPr>
        <p:spPr>
          <a:xfrm flipH="1">
            <a:off x="1894845" y="2689637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19574" y="3805990"/>
            <a:ext cx="117698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66480" y="152727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229070" y="282873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2464610" y="3504705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4333241" y="2832330"/>
            <a:ext cx="90514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68055" y="2762515"/>
            <a:ext cx="145745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92187" y="144911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66821" y="148539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E013D3-EE03-492F-A13C-AA7FC0F3131E}"/>
              </a:ext>
            </a:extLst>
          </p:cNvPr>
          <p:cNvCxnSpPr>
            <a:cxnSpLocks/>
          </p:cNvCxnSpPr>
          <p:nvPr/>
        </p:nvCxnSpPr>
        <p:spPr>
          <a:xfrm>
            <a:off x="3728954" y="2689637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7E579A-C2BC-48DB-BA2E-C56FDCFE6014}"/>
              </a:ext>
            </a:extLst>
          </p:cNvPr>
          <p:cNvSpPr txBox="1"/>
          <p:nvPr/>
        </p:nvSpPr>
        <p:spPr>
          <a:xfrm>
            <a:off x="3170626" y="2994312"/>
            <a:ext cx="90637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5B3631-C197-4ADA-83F5-F3820EDCA7B6}"/>
              </a:ext>
            </a:extLst>
          </p:cNvPr>
          <p:cNvCxnSpPr>
            <a:cxnSpLocks/>
          </p:cNvCxnSpPr>
          <p:nvPr/>
        </p:nvCxnSpPr>
        <p:spPr>
          <a:xfrm flipH="1">
            <a:off x="1597511" y="2682889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15F2-C7F8-41A8-B018-04E1C37081A4}"/>
              </a:ext>
            </a:extLst>
          </p:cNvPr>
          <p:cNvCxnSpPr>
            <a:cxnSpLocks/>
          </p:cNvCxnSpPr>
          <p:nvPr/>
        </p:nvCxnSpPr>
        <p:spPr>
          <a:xfrm>
            <a:off x="4103580" y="2651044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8D3242DF-C673-4586-B7B3-091090626596}"/>
              </a:ext>
            </a:extLst>
          </p:cNvPr>
          <p:cNvSpPr/>
          <p:nvPr/>
        </p:nvSpPr>
        <p:spPr>
          <a:xfrm>
            <a:off x="1442106" y="4592064"/>
            <a:ext cx="33319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An alternative approach, directly send traffic to Vehicle.</a:t>
            </a:r>
          </a:p>
          <a:p>
            <a:r>
              <a:rPr lang="en-US" sz="1400" dirty="0"/>
              <a:t>-Traffic data can be updated more timely</a:t>
            </a:r>
          </a:p>
          <a:p>
            <a:r>
              <a:rPr lang="en-US" sz="1400" dirty="0"/>
              <a:t>-Might be challenging to extend to HPC application, since more connections to the Manager</a:t>
            </a:r>
          </a:p>
        </p:txBody>
      </p:sp>
    </p:spTree>
    <p:extLst>
      <p:ext uri="{BB962C8B-B14F-4D97-AF65-F5344CB8AC3E}">
        <p14:creationId xmlns:p14="http://schemas.microsoft.com/office/powerpoint/2010/main" val="291253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80900"/>
      </p:ext>
    </p:extLst>
  </p:cSld>
  <p:clrMapOvr>
    <a:masterClrMapping/>
  </p:clrMapOvr>
</p:sld>
</file>

<file path=ppt/theme/theme1.xml><?xml version="1.0" encoding="utf-8"?>
<a:theme xmlns:a="http://schemas.openxmlformats.org/drawingml/2006/main" name="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D404F814-0BD1-4CED-ABEF-28907CB1E0EF}" vid="{7C2B8F02-9A27-4313-8D1D-9412546A30CE}"/>
    </a:ext>
  </a:extLst>
</a:theme>
</file>

<file path=ppt/theme/theme2.xml><?xml version="1.0" encoding="utf-8"?>
<a:theme xmlns:a="http://schemas.openxmlformats.org/drawingml/2006/main" name="1_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5A27E0EF-99D7-40C0-B456-65DB963ED7CB}" vid="{A72BD95A-B151-4477-8079-4CCFA48BC1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ORNL_better</Template>
  <TotalTime>46458</TotalTime>
  <Words>3629</Words>
  <Application>Microsoft Office PowerPoint</Application>
  <PresentationFormat>Widescreen</PresentationFormat>
  <Paragraphs>782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Black</vt:lpstr>
      <vt:lpstr>Calibri</vt:lpstr>
      <vt:lpstr>Cambria Math</vt:lpstr>
      <vt:lpstr>Century Gothic</vt:lpstr>
      <vt:lpstr>Consolas</vt:lpstr>
      <vt:lpstr>Helvetica</vt:lpstr>
      <vt:lpstr>Open Sans</vt:lpstr>
      <vt:lpstr>ORNL_better</vt:lpstr>
      <vt:lpstr>1_ORNL_Better</vt:lpstr>
      <vt:lpstr>Co-Simulation and Integration – Current Focus</vt:lpstr>
      <vt:lpstr>Debate: Existing interface VS Fully customized interface</vt:lpstr>
      <vt:lpstr>PowerPoint Presentation</vt:lpstr>
      <vt:lpstr>PowerPoint Presentation</vt:lpstr>
      <vt:lpstr>PowerPoint Presentation</vt:lpstr>
      <vt:lpstr>Further notes</vt:lpstr>
      <vt:lpstr>What’s included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support vehicle data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support vehicle data list</dc:title>
  <dc:creator>Shao, Yunli</dc:creator>
  <cp:lastModifiedBy>Shao, Yunli</cp:lastModifiedBy>
  <cp:revision>187</cp:revision>
  <cp:lastPrinted>2022-07-06T16:51:20Z</cp:lastPrinted>
  <dcterms:created xsi:type="dcterms:W3CDTF">2022-02-02T16:46:11Z</dcterms:created>
  <dcterms:modified xsi:type="dcterms:W3CDTF">2023-07-29T03:20:20Z</dcterms:modified>
</cp:coreProperties>
</file>